
<file path=[Content_Types].xml><?xml version="1.0" encoding="utf-8"?>
<Types xmlns="http://schemas.openxmlformats.org/package/2006/content-types">
  <Default ContentType="image/svg+xml" Extension="sv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46.xml"/>
  <Override ContentType="application/vnd.openxmlformats-officedocument.presentationml.slide+xml" PartName="/ppt/slides/slide38.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44.xml"/>
  <Override ContentType="application/vnd.openxmlformats-officedocument.presentationml.slide+xml" PartName="/ppt/slides/slide2.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3.xml"/>
  <Override ContentType="application/vnd.openxmlformats-officedocument.theme+xml" PartName="/ppt/theme/theme1.xml"/>
  <Override ContentType="application/vnd.openxmlformats-officedocument.presentationml.viewProps+xml" PartName="/ppt/viewProps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3.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3.xml><?xml version="1.0" encoding="utf-8"?>
<a:tblStyleLst xmlns:a="http://schemas.openxmlformats.org/drawingml/2006/main" xmlns:r="http://schemas.openxmlformats.org/officeDocument/2006/relationships" def="{90651C3A-4460-11DB-9652-00E08161165F}">
  <a:tblStyle styleId="{190D2338-AE89-4EDE-BE4A-AE8B3BE6EE6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3.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3.xml"/><Relationship Id="rId3" Type="http://schemas.openxmlformats.org/officeDocument/2006/relationships/presProps" Target="presProps3.xml"/><Relationship Id="rId4" Type="http://schemas.openxmlformats.org/officeDocument/2006/relationships/tableStyles" Target="tableStyles3.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10"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42.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2.png" Type="http://schemas.openxmlformats.org/officeDocument/2006/relationships/image"/><Relationship Id="rId18" Target="../media/image8.png" Type="http://schemas.openxmlformats.org/officeDocument/2006/relationships/image"/><Relationship Id="rId19" Target="../media/image9.svg" Type="http://schemas.openxmlformats.org/officeDocument/2006/relationships/image"/><Relationship Id="rId2" Target="../media/image6.png" Type="http://schemas.openxmlformats.org/officeDocument/2006/relationships/image"/><Relationship Id="rId20" Target="../media/image13.png" Type="http://schemas.openxmlformats.org/officeDocument/2006/relationships/image"/><Relationship Id="rId21" Target="../media/image14.sv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4.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5.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6.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3.png"/></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9.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0.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1.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3.png"/></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2.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3.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3.png"/></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4.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55.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57.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8.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59.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1.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6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61.png" Type="http://schemas.openxmlformats.org/officeDocument/2006/relationships/image"/></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62.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6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85.png"/><Relationship Id="rId10" Type="http://schemas.openxmlformats.org/officeDocument/2006/relationships/image" Target="../media/image2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67.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70.png"/><Relationship Id="rId10" Type="http://schemas.openxmlformats.org/officeDocument/2006/relationships/image" Target="../media/image68.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72.png"/><Relationship Id="rId10" Type="http://schemas.openxmlformats.org/officeDocument/2006/relationships/image" Target="../media/image7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8.png"/></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2.png" Type="http://schemas.openxmlformats.org/officeDocument/2006/relationships/image"/><Relationship Id="rId9" Target="../media/image8.png" Type="http://schemas.openxmlformats.org/officeDocument/2006/relationships/image"/></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3.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2.pn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2.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5.png" Type="http://schemas.openxmlformats.org/officeDocument/2006/relationships/image"/></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DE0E6"/>
            </a:gs>
            <a:gs pos="100000">
              <a:srgbClr val="004AAD"/>
            </a:gs>
          </a:gsLst>
          <a:path path="circle">
            <a:fillToRect b="100%" r="100%"/>
          </a:path>
          <a:tileRect l="-100%" t="-100%"/>
        </a:gradFill>
      </p:bgPr>
    </p:bg>
    <p:spTree>
      <p:nvGrpSpPr>
        <p:cNvPr id="100" name="Shape 100"/>
        <p:cNvGrpSpPr/>
        <p:nvPr/>
      </p:nvGrpSpPr>
      <p:grpSpPr>
        <a:xfrm>
          <a:off x="0" y="0"/>
          <a:ext cx="0" cy="0"/>
          <a:chOff x="0" y="0"/>
          <a:chExt cx="0" cy="0"/>
        </a:xfrm>
      </p:grpSpPr>
      <p:grpSp>
        <p:nvGrpSpPr>
          <p:cNvPr id="101" name="Google Shape;101;p1"/>
          <p:cNvGrpSpPr/>
          <p:nvPr/>
        </p:nvGrpSpPr>
        <p:grpSpPr>
          <a:xfrm>
            <a:off x="-908234" y="8542664"/>
            <a:ext cx="4605406" cy="4029730"/>
            <a:chOff x="0" y="0"/>
            <a:chExt cx="812800" cy="711200"/>
          </a:xfrm>
        </p:grpSpPr>
        <p:sp>
          <p:nvSpPr>
            <p:cNvPr id="102" name="Google Shape;102;p1"/>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F3566"/>
            </a:solidFill>
            <a:ln>
              <a:noFill/>
            </a:ln>
          </p:spPr>
        </p:sp>
        <p:sp>
          <p:nvSpPr>
            <p:cNvPr id="103" name="Google Shape;103;p1"/>
            <p:cNvSpPr txBox="1"/>
            <p:nvPr/>
          </p:nvSpPr>
          <p:spPr>
            <a:xfrm>
              <a:off x="127000" y="50800"/>
              <a:ext cx="558900" cy="330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1"/>
          <p:cNvGrpSpPr/>
          <p:nvPr/>
        </p:nvGrpSpPr>
        <p:grpSpPr>
          <a:xfrm rot="10800000">
            <a:off x="332499" y="3658597"/>
            <a:ext cx="3459196" cy="3026796"/>
            <a:chOff x="0" y="0"/>
            <a:chExt cx="812800" cy="711200"/>
          </a:xfrm>
        </p:grpSpPr>
        <p:sp>
          <p:nvSpPr>
            <p:cNvPr id="105" name="Google Shape;105;p1"/>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0F3566"/>
            </a:solidFill>
            <a:ln>
              <a:noFill/>
            </a:ln>
          </p:spPr>
        </p:sp>
        <p:sp>
          <p:nvSpPr>
            <p:cNvPr id="106" name="Google Shape;106;p1"/>
            <p:cNvSpPr txBox="1"/>
            <p:nvPr/>
          </p:nvSpPr>
          <p:spPr>
            <a:xfrm>
              <a:off x="127000" y="50800"/>
              <a:ext cx="558900" cy="330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1"/>
          <p:cNvSpPr/>
          <p:nvPr/>
        </p:nvSpPr>
        <p:spPr>
          <a:xfrm rot="10800000">
            <a:off x="-7301820" y="421267"/>
            <a:ext cx="23029855" cy="2596093"/>
          </a:xfrm>
          <a:custGeom>
            <a:rect b="b" l="l" r="r" t="t"/>
            <a:pathLst>
              <a:path extrusionOk="0" h="2596093" w="23029855">
                <a:moveTo>
                  <a:pt x="0" y="0"/>
                </a:moveTo>
                <a:lnTo>
                  <a:pt x="23029855" y="0"/>
                </a:lnTo>
                <a:lnTo>
                  <a:pt x="23029855" y="2596093"/>
                </a:lnTo>
                <a:lnTo>
                  <a:pt x="0" y="2596093"/>
                </a:lnTo>
                <a:lnTo>
                  <a:pt x="0" y="0"/>
                </a:lnTo>
                <a:close/>
              </a:path>
            </a:pathLst>
          </a:custGeom>
          <a:blipFill rotWithShape="1">
            <a:blip r:embed="rId2">
              <a:alphaModFix amt="50000"/>
            </a:blip>
            <a:stretch>
              <a:fillRect b="0" l="0" r="0" t="0"/>
            </a:stretch>
          </a:blipFill>
          <a:ln>
            <a:noFill/>
          </a:ln>
        </p:spPr>
      </p:sp>
      <p:sp>
        <p:nvSpPr>
          <p:cNvPr id="108" name="Google Shape;108;p1"/>
          <p:cNvSpPr/>
          <p:nvPr/>
        </p:nvSpPr>
        <p:spPr>
          <a:xfrm>
            <a:off x="978527" y="63402"/>
            <a:ext cx="2649458" cy="3311823"/>
          </a:xfrm>
          <a:custGeom>
            <a:rect b="b" l="l" r="r" t="t"/>
            <a:pathLst>
              <a:path extrusionOk="0" h="3311823" w="2649458">
                <a:moveTo>
                  <a:pt x="0" y="0"/>
                </a:moveTo>
                <a:lnTo>
                  <a:pt x="2649458" y="0"/>
                </a:lnTo>
                <a:lnTo>
                  <a:pt x="2649458" y="3311823"/>
                </a:lnTo>
                <a:lnTo>
                  <a:pt x="0" y="3311823"/>
                </a:lnTo>
                <a:lnTo>
                  <a:pt x="0" y="0"/>
                </a:lnTo>
                <a:close/>
              </a:path>
            </a:pathLst>
          </a:custGeom>
          <a:blipFill rotWithShape="1">
            <a:blip r:embed="rId3">
              <a:alphaModFix/>
            </a:blip>
            <a:stretch>
              <a:fillRect b="0" l="0" r="0" t="0"/>
            </a:stretch>
          </a:blipFill>
          <a:ln>
            <a:noFill/>
          </a:ln>
        </p:spPr>
      </p:sp>
      <p:grpSp>
        <p:nvGrpSpPr>
          <p:cNvPr id="109" name="Google Shape;109;p1"/>
          <p:cNvGrpSpPr/>
          <p:nvPr/>
        </p:nvGrpSpPr>
        <p:grpSpPr>
          <a:xfrm>
            <a:off x="1439834" y="659804"/>
            <a:ext cx="15408225" cy="2054800"/>
            <a:chOff x="0" y="-85725"/>
            <a:chExt cx="20544300" cy="2739734"/>
          </a:xfrm>
        </p:grpSpPr>
        <p:sp>
          <p:nvSpPr>
            <p:cNvPr id="110" name="Google Shape;110;p1"/>
            <p:cNvSpPr txBox="1"/>
            <p:nvPr/>
          </p:nvSpPr>
          <p:spPr>
            <a:xfrm>
              <a:off x="3048094" y="681809"/>
              <a:ext cx="14856300" cy="19722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DEEFE7"/>
                  </a:solidFill>
                  <a:latin typeface="Poppins"/>
                  <a:ea typeface="Poppins"/>
                  <a:cs typeface="Poppins"/>
                  <a:sym typeface="Poppins"/>
                </a:rPr>
                <a:t>Engenharia da Computação/CCET</a:t>
              </a:r>
              <a:endParaRPr/>
            </a:p>
            <a:p>
              <a:pPr indent="0" lvl="0" marL="0" marR="0" rtl="0" algn="ctr">
                <a:lnSpc>
                  <a:spcPct val="140014"/>
                </a:lnSpc>
                <a:spcBef>
                  <a:spcPts val="0"/>
                </a:spcBef>
                <a:spcAft>
                  <a:spcPts val="0"/>
                </a:spcAft>
                <a:buNone/>
              </a:pPr>
              <a:r>
                <a:rPr b="0" i="0" lang="en-US" sz="2799" u="none" cap="none" strike="noStrike">
                  <a:solidFill>
                    <a:srgbClr val="DEEFE7"/>
                  </a:solidFill>
                  <a:latin typeface="Poppins"/>
                  <a:ea typeface="Poppins"/>
                  <a:cs typeface="Poppins"/>
                  <a:sym typeface="Poppins"/>
                </a:rPr>
                <a:t>Disciplina: Projeto e Desenvolvimento de Software </a:t>
              </a:r>
              <a:endParaRPr/>
            </a:p>
            <a:p>
              <a:pPr indent="0" lvl="0" marL="0" marR="0" rtl="0" algn="ctr">
                <a:lnSpc>
                  <a:spcPct val="140014"/>
                </a:lnSpc>
                <a:spcBef>
                  <a:spcPts val="0"/>
                </a:spcBef>
                <a:spcAft>
                  <a:spcPts val="0"/>
                </a:spcAft>
                <a:buNone/>
              </a:pPr>
              <a:r>
                <a:rPr b="0" i="0" lang="en-US" sz="2799" u="none" cap="none" strike="noStrike">
                  <a:solidFill>
                    <a:srgbClr val="DEEFE7"/>
                  </a:solidFill>
                  <a:latin typeface="Poppins"/>
                  <a:ea typeface="Poppins"/>
                  <a:cs typeface="Poppins"/>
                  <a:sym typeface="Poppins"/>
                </a:rPr>
                <a:t>Prof. Thales Levi Azevedo Valente </a:t>
              </a:r>
              <a:endParaRPr/>
            </a:p>
          </p:txBody>
        </p:sp>
        <p:sp>
          <p:nvSpPr>
            <p:cNvPr id="111" name="Google Shape;111;p1"/>
            <p:cNvSpPr txBox="1"/>
            <p:nvPr/>
          </p:nvSpPr>
          <p:spPr>
            <a:xfrm>
              <a:off x="0" y="-85725"/>
              <a:ext cx="20544300" cy="6513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DEEFE7"/>
                  </a:solidFill>
                  <a:latin typeface="Poppins"/>
                  <a:ea typeface="Poppins"/>
                  <a:cs typeface="Poppins"/>
                  <a:sym typeface="Poppins"/>
                </a:rPr>
                <a:t>UNIVERSIDADE FEDERAL DO MARANHÃO </a:t>
              </a:r>
              <a:endParaRPr/>
            </a:p>
          </p:txBody>
        </p:sp>
      </p:grpSp>
      <p:sp>
        <p:nvSpPr>
          <p:cNvPr id="112" name="Google Shape;112;p1"/>
          <p:cNvSpPr/>
          <p:nvPr/>
        </p:nvSpPr>
        <p:spPr>
          <a:xfrm>
            <a:off x="16848166" y="8960976"/>
            <a:ext cx="594647" cy="594647"/>
          </a:xfrm>
          <a:custGeom>
            <a:rect b="b" l="l" r="r" t="t"/>
            <a:pathLst>
              <a:path extrusionOk="0" h="594647" w="594647">
                <a:moveTo>
                  <a:pt x="0" y="0"/>
                </a:moveTo>
                <a:lnTo>
                  <a:pt x="594647" y="0"/>
                </a:lnTo>
                <a:lnTo>
                  <a:pt x="594647" y="594648"/>
                </a:lnTo>
                <a:lnTo>
                  <a:pt x="0" y="594648"/>
                </a:lnTo>
                <a:lnTo>
                  <a:pt x="0" y="0"/>
                </a:lnTo>
                <a:close/>
              </a:path>
            </a:pathLst>
          </a:custGeom>
          <a:blipFill rotWithShape="1">
            <a:blip r:embed="rId4">
              <a:alphaModFix/>
            </a:blip>
            <a:stretch>
              <a:fillRect b="0" l="0" r="0" t="0"/>
            </a:stretch>
          </a:blipFill>
          <a:ln>
            <a:noFill/>
          </a:ln>
        </p:spPr>
      </p:sp>
      <p:grpSp>
        <p:nvGrpSpPr>
          <p:cNvPr id="113" name="Google Shape;113;p1"/>
          <p:cNvGrpSpPr/>
          <p:nvPr/>
        </p:nvGrpSpPr>
        <p:grpSpPr>
          <a:xfrm>
            <a:off x="-974478" y="4406392"/>
            <a:ext cx="14426224" cy="4543759"/>
            <a:chOff x="0" y="0"/>
            <a:chExt cx="2818778" cy="887817"/>
          </a:xfrm>
        </p:grpSpPr>
        <p:sp>
          <p:nvSpPr>
            <p:cNvPr id="114" name="Google Shape;114;p1"/>
            <p:cNvSpPr/>
            <p:nvPr/>
          </p:nvSpPr>
          <p:spPr>
            <a:xfrm>
              <a:off x="0" y="0"/>
              <a:ext cx="2818778" cy="887817"/>
            </a:xfrm>
            <a:custGeom>
              <a:rect b="b" l="l" r="r" t="t"/>
              <a:pathLst>
                <a:path extrusionOk="0" h="887817" w="2818778">
                  <a:moveTo>
                    <a:pt x="203200" y="0"/>
                  </a:moveTo>
                  <a:lnTo>
                    <a:pt x="2818778" y="0"/>
                  </a:lnTo>
                  <a:lnTo>
                    <a:pt x="2615578" y="887817"/>
                  </a:lnTo>
                  <a:lnTo>
                    <a:pt x="0" y="887817"/>
                  </a:lnTo>
                  <a:lnTo>
                    <a:pt x="203200" y="0"/>
                  </a:lnTo>
                  <a:close/>
                </a:path>
              </a:pathLst>
            </a:custGeom>
            <a:solidFill>
              <a:srgbClr val="034487"/>
            </a:solidFill>
            <a:ln>
              <a:noFill/>
            </a:ln>
          </p:spPr>
        </p:sp>
        <p:sp>
          <p:nvSpPr>
            <p:cNvPr id="115" name="Google Shape;115;p1"/>
            <p:cNvSpPr txBox="1"/>
            <p:nvPr/>
          </p:nvSpPr>
          <p:spPr>
            <a:xfrm>
              <a:off x="101600" y="0"/>
              <a:ext cx="2615700" cy="8877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6" name="Google Shape;116;p1"/>
          <p:cNvSpPr txBox="1"/>
          <p:nvPr/>
        </p:nvSpPr>
        <p:spPr>
          <a:xfrm>
            <a:off x="573689" y="5285600"/>
            <a:ext cx="10638000" cy="1346700"/>
          </a:xfrm>
          <a:prstGeom prst="rect">
            <a:avLst/>
          </a:prstGeom>
          <a:noFill/>
          <a:ln>
            <a:noFill/>
          </a:ln>
        </p:spPr>
        <p:txBody>
          <a:bodyPr anchorCtr="0" anchor="t" bIns="0" lIns="0" spcFirstLastPara="1" rIns="0" wrap="square" tIns="0">
            <a:spAutoFit/>
          </a:bodyPr>
          <a:lstStyle/>
          <a:p>
            <a:pPr indent="0" lvl="0" marL="0" marR="0" rtl="0" algn="l">
              <a:lnSpc>
                <a:spcPct val="96999"/>
              </a:lnSpc>
              <a:spcBef>
                <a:spcPts val="0"/>
              </a:spcBef>
              <a:spcAft>
                <a:spcPts val="0"/>
              </a:spcAft>
              <a:buNone/>
            </a:pPr>
            <a:r>
              <a:rPr b="1" i="0" lang="en-US" sz="4500" u="none" cap="none" strike="noStrike">
                <a:solidFill>
                  <a:srgbClr val="F8F8F8"/>
                </a:solidFill>
                <a:latin typeface="Source Sans Pro"/>
                <a:ea typeface="Source Sans Pro"/>
                <a:cs typeface="Source Sans Pro"/>
                <a:sym typeface="Source Sans Pro"/>
              </a:rPr>
              <a:t>Sistema de Gerenciamento de Cursos Onlines:</a:t>
            </a:r>
            <a:endParaRPr sz="4500"/>
          </a:p>
        </p:txBody>
      </p:sp>
      <p:cxnSp>
        <p:nvCxnSpPr>
          <p:cNvPr id="117" name="Google Shape;117;p1"/>
          <p:cNvCxnSpPr/>
          <p:nvPr/>
        </p:nvCxnSpPr>
        <p:spPr>
          <a:xfrm flipH="1" rot="10800000">
            <a:off x="0" y="8961094"/>
            <a:ext cx="11785500" cy="3300"/>
          </a:xfrm>
          <a:prstGeom prst="straightConnector1">
            <a:avLst/>
          </a:prstGeom>
          <a:noFill/>
          <a:ln cap="flat" cmpd="sng" w="28575">
            <a:solidFill>
              <a:srgbClr val="DEEFE7"/>
            </a:solidFill>
            <a:prstDash val="solid"/>
            <a:round/>
            <a:headEnd len="sm" w="sm" type="none"/>
            <a:tailEnd len="sm" w="sm" type="none"/>
          </a:ln>
        </p:spPr>
      </p:cxnSp>
      <p:grpSp>
        <p:nvGrpSpPr>
          <p:cNvPr id="118" name="Google Shape;118;p1"/>
          <p:cNvGrpSpPr/>
          <p:nvPr/>
        </p:nvGrpSpPr>
        <p:grpSpPr>
          <a:xfrm>
            <a:off x="2052589" y="3658627"/>
            <a:ext cx="5846578" cy="1149017"/>
            <a:chOff x="0" y="0"/>
            <a:chExt cx="2630158" cy="516900"/>
          </a:xfrm>
        </p:grpSpPr>
        <p:sp>
          <p:nvSpPr>
            <p:cNvPr id="119" name="Google Shape;119;p1"/>
            <p:cNvSpPr/>
            <p:nvPr/>
          </p:nvSpPr>
          <p:spPr>
            <a:xfrm>
              <a:off x="0" y="0"/>
              <a:ext cx="2630158" cy="516796"/>
            </a:xfrm>
            <a:custGeom>
              <a:rect b="b" l="l" r="r" t="t"/>
              <a:pathLst>
                <a:path extrusionOk="0" h="516796" w="2630158">
                  <a:moveTo>
                    <a:pt x="2426958" y="0"/>
                  </a:moveTo>
                  <a:lnTo>
                    <a:pt x="0" y="0"/>
                  </a:lnTo>
                  <a:lnTo>
                    <a:pt x="203200" y="516796"/>
                  </a:lnTo>
                  <a:lnTo>
                    <a:pt x="2630158" y="516796"/>
                  </a:lnTo>
                  <a:lnTo>
                    <a:pt x="2426958" y="0"/>
                  </a:lnTo>
                  <a:close/>
                </a:path>
              </a:pathLst>
            </a:custGeom>
            <a:solidFill>
              <a:srgbClr val="07ACD3"/>
            </a:solidFill>
            <a:ln>
              <a:noFill/>
            </a:ln>
          </p:spPr>
        </p:sp>
        <p:sp>
          <p:nvSpPr>
            <p:cNvPr id="120" name="Google Shape;120;p1"/>
            <p:cNvSpPr txBox="1"/>
            <p:nvPr/>
          </p:nvSpPr>
          <p:spPr>
            <a:xfrm>
              <a:off x="101600" y="0"/>
              <a:ext cx="2427000" cy="516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 name="Google Shape;121;p1"/>
          <p:cNvSpPr/>
          <p:nvPr/>
        </p:nvSpPr>
        <p:spPr>
          <a:xfrm>
            <a:off x="15181013" y="2180422"/>
            <a:ext cx="594647" cy="594647"/>
          </a:xfrm>
          <a:custGeom>
            <a:rect b="b" l="l" r="r" t="t"/>
            <a:pathLst>
              <a:path extrusionOk="0" h="594647" w="594647">
                <a:moveTo>
                  <a:pt x="0" y="0"/>
                </a:moveTo>
                <a:lnTo>
                  <a:pt x="594647" y="0"/>
                </a:lnTo>
                <a:lnTo>
                  <a:pt x="594647" y="594648"/>
                </a:lnTo>
                <a:lnTo>
                  <a:pt x="0" y="594648"/>
                </a:lnTo>
                <a:lnTo>
                  <a:pt x="0" y="0"/>
                </a:lnTo>
                <a:close/>
              </a:path>
            </a:pathLst>
          </a:custGeom>
          <a:blipFill rotWithShape="1">
            <a:blip r:embed="rId5">
              <a:alphaModFix/>
            </a:blip>
            <a:stretch>
              <a:fillRect b="0" l="0" r="0" t="0"/>
            </a:stretch>
          </a:blipFill>
          <a:ln>
            <a:noFill/>
          </a:ln>
        </p:spPr>
      </p:sp>
      <p:sp>
        <p:nvSpPr>
          <p:cNvPr id="122" name="Google Shape;122;p1"/>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5">
              <a:alphaModFix/>
            </a:blip>
            <a:stretch>
              <a:fillRect b="0" l="0" r="0" t="0"/>
            </a:stretch>
          </a:blipFill>
          <a:ln>
            <a:noFill/>
          </a:ln>
        </p:spPr>
      </p:sp>
      <p:sp>
        <p:nvSpPr>
          <p:cNvPr id="123" name="Google Shape;123;p1"/>
          <p:cNvSpPr/>
          <p:nvPr/>
        </p:nvSpPr>
        <p:spPr>
          <a:xfrm>
            <a:off x="15728035" y="9213152"/>
            <a:ext cx="3359221" cy="3359221"/>
          </a:xfrm>
          <a:custGeom>
            <a:rect b="b" l="l" r="r" t="t"/>
            <a:pathLst>
              <a:path extrusionOk="0" h="3359221" w="3359221">
                <a:moveTo>
                  <a:pt x="0" y="0"/>
                </a:moveTo>
                <a:lnTo>
                  <a:pt x="3359221" y="0"/>
                </a:lnTo>
                <a:lnTo>
                  <a:pt x="3359221" y="3359221"/>
                </a:lnTo>
                <a:lnTo>
                  <a:pt x="0" y="3359221"/>
                </a:lnTo>
                <a:lnTo>
                  <a:pt x="0" y="0"/>
                </a:lnTo>
                <a:close/>
              </a:path>
            </a:pathLst>
          </a:custGeom>
          <a:blipFill rotWithShape="1">
            <a:blip r:embed="rId6">
              <a:alphaModFix/>
            </a:blip>
            <a:stretch>
              <a:fillRect b="0" l="0" r="0" t="0"/>
            </a:stretch>
          </a:blipFill>
          <a:ln>
            <a:noFill/>
          </a:ln>
        </p:spPr>
      </p:sp>
      <p:sp>
        <p:nvSpPr>
          <p:cNvPr id="124" name="Google Shape;124;p1"/>
          <p:cNvSpPr/>
          <p:nvPr/>
        </p:nvSpPr>
        <p:spPr>
          <a:xfrm rot="-10602053">
            <a:off x="16663385" y="7634128"/>
            <a:ext cx="3251512" cy="3251512"/>
          </a:xfrm>
          <a:custGeom>
            <a:rect b="b" l="l" r="r" t="t"/>
            <a:pathLst>
              <a:path extrusionOk="0" h="3254259" w="3254259">
                <a:moveTo>
                  <a:pt x="0" y="0"/>
                </a:moveTo>
                <a:lnTo>
                  <a:pt x="3254260" y="0"/>
                </a:lnTo>
                <a:lnTo>
                  <a:pt x="3254260" y="3254260"/>
                </a:lnTo>
                <a:lnTo>
                  <a:pt x="0" y="3254260"/>
                </a:lnTo>
                <a:lnTo>
                  <a:pt x="0" y="0"/>
                </a:lnTo>
                <a:close/>
              </a:path>
            </a:pathLst>
          </a:custGeom>
          <a:blipFill rotWithShape="1">
            <a:blip r:embed="rId7">
              <a:alphaModFix amt="45000"/>
            </a:blip>
            <a:stretch>
              <a:fillRect b="0" l="0" r="0" t="0"/>
            </a:stretch>
          </a:blipFill>
          <a:ln>
            <a:noFill/>
          </a:ln>
        </p:spPr>
      </p:sp>
      <p:sp>
        <p:nvSpPr>
          <p:cNvPr id="125" name="Google Shape;125;p1"/>
          <p:cNvSpPr/>
          <p:nvPr/>
        </p:nvSpPr>
        <p:spPr>
          <a:xfrm rot="-7209202">
            <a:off x="10379258" y="4691679"/>
            <a:ext cx="1913488" cy="4385042"/>
          </a:xfrm>
          <a:custGeom>
            <a:rect b="b" l="l" r="r" t="t"/>
            <a:pathLst>
              <a:path extrusionOk="0" h="4383440" w="1912789">
                <a:moveTo>
                  <a:pt x="0" y="0"/>
                </a:moveTo>
                <a:lnTo>
                  <a:pt x="1912788" y="0"/>
                </a:lnTo>
                <a:lnTo>
                  <a:pt x="1912788" y="4383439"/>
                </a:lnTo>
                <a:lnTo>
                  <a:pt x="0" y="4383439"/>
                </a:lnTo>
                <a:lnTo>
                  <a:pt x="0" y="0"/>
                </a:lnTo>
                <a:close/>
              </a:path>
            </a:pathLst>
          </a:custGeom>
          <a:blipFill rotWithShape="1">
            <a:blip r:embed="rId8">
              <a:alphaModFix/>
            </a:blip>
            <a:stretch>
              <a:fillRect b="0" l="0" r="-113976" t="0"/>
            </a:stretch>
          </a:blipFill>
          <a:ln>
            <a:noFill/>
          </a:ln>
        </p:spPr>
      </p:sp>
      <p:grpSp>
        <p:nvGrpSpPr>
          <p:cNvPr id="126" name="Google Shape;126;p1"/>
          <p:cNvGrpSpPr/>
          <p:nvPr/>
        </p:nvGrpSpPr>
        <p:grpSpPr>
          <a:xfrm>
            <a:off x="11356591" y="3805173"/>
            <a:ext cx="1922731" cy="1885069"/>
            <a:chOff x="0" y="0"/>
            <a:chExt cx="2563641" cy="2513426"/>
          </a:xfrm>
        </p:grpSpPr>
        <p:sp>
          <p:nvSpPr>
            <p:cNvPr id="127" name="Google Shape;127;p1"/>
            <p:cNvSpPr/>
            <p:nvPr/>
          </p:nvSpPr>
          <p:spPr>
            <a:xfrm rot="5400000">
              <a:off x="388892" y="1483822"/>
              <a:ext cx="640712" cy="1418496"/>
            </a:xfrm>
            <a:custGeom>
              <a:rect b="b" l="l" r="r" t="t"/>
              <a:pathLst>
                <a:path extrusionOk="0" h="1418496" w="640712">
                  <a:moveTo>
                    <a:pt x="0" y="0"/>
                  </a:moveTo>
                  <a:lnTo>
                    <a:pt x="640712" y="0"/>
                  </a:lnTo>
                  <a:lnTo>
                    <a:pt x="640712" y="1418496"/>
                  </a:lnTo>
                  <a:lnTo>
                    <a:pt x="0" y="1418496"/>
                  </a:lnTo>
                  <a:lnTo>
                    <a:pt x="0" y="0"/>
                  </a:lnTo>
                  <a:close/>
                </a:path>
              </a:pathLst>
            </a:custGeom>
            <a:blipFill rotWithShape="1">
              <a:blip r:embed="rId9">
                <a:alphaModFix amt="99000"/>
              </a:blip>
              <a:stretch>
                <a:fillRect b="0" l="-233689" r="0" t="-64498"/>
              </a:stretch>
            </a:blipFill>
            <a:ln>
              <a:noFill/>
            </a:ln>
          </p:spPr>
        </p:sp>
        <p:sp>
          <p:nvSpPr>
            <p:cNvPr id="128" name="Google Shape;128;p1"/>
            <p:cNvSpPr/>
            <p:nvPr/>
          </p:nvSpPr>
          <p:spPr>
            <a:xfrm>
              <a:off x="183770" y="0"/>
              <a:ext cx="2379871" cy="2379871"/>
            </a:xfrm>
            <a:custGeom>
              <a:rect b="b" l="l" r="r" t="t"/>
              <a:pathLst>
                <a:path extrusionOk="0" h="2379871" w="2379871">
                  <a:moveTo>
                    <a:pt x="0" y="0"/>
                  </a:moveTo>
                  <a:lnTo>
                    <a:pt x="2379871" y="0"/>
                  </a:lnTo>
                  <a:lnTo>
                    <a:pt x="2379871" y="2379871"/>
                  </a:lnTo>
                  <a:lnTo>
                    <a:pt x="0" y="2379871"/>
                  </a:lnTo>
                  <a:lnTo>
                    <a:pt x="0" y="0"/>
                  </a:lnTo>
                  <a:close/>
                </a:path>
              </a:pathLst>
            </a:custGeom>
            <a:blipFill rotWithShape="1">
              <a:blip r:embed="rId6">
                <a:alphaModFix/>
              </a:blip>
              <a:stretch>
                <a:fillRect b="0" l="0" r="0" t="0"/>
              </a:stretch>
            </a:blipFill>
            <a:ln>
              <a:noFill/>
            </a:ln>
          </p:spPr>
        </p:sp>
      </p:grpSp>
      <p:sp>
        <p:nvSpPr>
          <p:cNvPr id="129" name="Google Shape;129;p1"/>
          <p:cNvSpPr txBox="1"/>
          <p:nvPr/>
        </p:nvSpPr>
        <p:spPr>
          <a:xfrm>
            <a:off x="-2575258" y="6404618"/>
            <a:ext cx="14588100" cy="22320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12999" u="none" cap="none" strike="noStrike">
                <a:solidFill>
                  <a:srgbClr val="FFFFFF"/>
                </a:solidFill>
                <a:latin typeface="Arial"/>
                <a:ea typeface="Arial"/>
                <a:cs typeface="Arial"/>
                <a:sym typeface="Arial"/>
              </a:rPr>
              <a:t>Educa Tech</a:t>
            </a:r>
            <a:endParaRPr/>
          </a:p>
        </p:txBody>
      </p:sp>
      <p:sp>
        <p:nvSpPr>
          <p:cNvPr id="130" name="Google Shape;130;p1"/>
          <p:cNvSpPr/>
          <p:nvPr/>
        </p:nvSpPr>
        <p:spPr>
          <a:xfrm rot="5400000">
            <a:off x="11592689" y="8453482"/>
            <a:ext cx="1371822" cy="986413"/>
          </a:xfrm>
          <a:custGeom>
            <a:rect b="b" l="l" r="r" t="t"/>
            <a:pathLst>
              <a:path extrusionOk="0" h="986413" w="1371822">
                <a:moveTo>
                  <a:pt x="0" y="0"/>
                </a:moveTo>
                <a:lnTo>
                  <a:pt x="1371822" y="0"/>
                </a:lnTo>
                <a:lnTo>
                  <a:pt x="1371822" y="986414"/>
                </a:lnTo>
                <a:lnTo>
                  <a:pt x="0" y="986414"/>
                </a:lnTo>
                <a:lnTo>
                  <a:pt x="0" y="0"/>
                </a:lnTo>
                <a:close/>
              </a:path>
            </a:pathLst>
          </a:custGeom>
          <a:blipFill rotWithShape="1">
            <a:blip r:embed="rId10">
              <a:alphaModFix/>
            </a:blip>
            <a:stretch>
              <a:fillRect b="0" l="0" r="0" t="-130818"/>
            </a:stretch>
          </a:blipFill>
          <a:ln>
            <a:noFill/>
          </a:ln>
        </p:spPr>
      </p:sp>
      <p:sp>
        <p:nvSpPr>
          <p:cNvPr id="131" name="Google Shape;131;p1"/>
          <p:cNvSpPr txBox="1"/>
          <p:nvPr/>
        </p:nvSpPr>
        <p:spPr>
          <a:xfrm>
            <a:off x="2493661" y="3782508"/>
            <a:ext cx="5453100" cy="936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Josefin Sans"/>
                <a:ea typeface="Josefin Sans"/>
                <a:cs typeface="Josefin Sans"/>
                <a:sym typeface="Josefin Sans"/>
              </a:rPr>
              <a:t>GRUPO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132" name="Shape 132"/>
        <p:cNvGrpSpPr/>
        <p:nvPr/>
      </p:nvGrpSpPr>
      <p:grpSpPr>
        <a:xfrm>
          <a:off x="0" y="0"/>
          <a:ext cx="0" cy="0"/>
          <a:chOff x="0" y="0"/>
          <a:chExt cx="0" cy="0"/>
        </a:xfrm>
      </p:grpSpPr>
      <p:sp>
        <p:nvSpPr>
          <p:cNvPr id="133" name="Google Shape;133;p2"/>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134" name="Google Shape;134;p2"/>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2"/>
          <p:cNvGrpSpPr/>
          <p:nvPr/>
        </p:nvGrpSpPr>
        <p:grpSpPr>
          <a:xfrm rot="748792">
            <a:off x="13680943" y="-1383298"/>
            <a:ext cx="6112271" cy="13182504"/>
            <a:chOff x="0" y="0"/>
            <a:chExt cx="1609800" cy="3471900"/>
          </a:xfrm>
        </p:grpSpPr>
        <p:sp>
          <p:nvSpPr>
            <p:cNvPr id="136" name="Google Shape;136;p2"/>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137" name="Google Shape;137;p2"/>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2"/>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139" name="Google Shape;139;p2"/>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140" name="Google Shape;140;p2"/>
          <p:cNvGrpSpPr/>
          <p:nvPr/>
        </p:nvGrpSpPr>
        <p:grpSpPr>
          <a:xfrm>
            <a:off x="-2848902" y="7803133"/>
            <a:ext cx="5526353" cy="5526353"/>
            <a:chOff x="0" y="0"/>
            <a:chExt cx="7368471" cy="7368471"/>
          </a:xfrm>
        </p:grpSpPr>
        <p:sp>
          <p:nvSpPr>
            <p:cNvPr id="141" name="Google Shape;141;p2"/>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142" name="Google Shape;142;p2"/>
            <p:cNvGrpSpPr/>
            <p:nvPr/>
          </p:nvGrpSpPr>
          <p:grpSpPr>
            <a:xfrm>
              <a:off x="3344274" y="1482580"/>
              <a:ext cx="2309566" cy="2541952"/>
              <a:chOff x="0" y="0"/>
              <a:chExt cx="838014" cy="922334"/>
            </a:xfrm>
          </p:grpSpPr>
          <p:sp>
            <p:nvSpPr>
              <p:cNvPr id="143" name="Google Shape;143;p2"/>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5" name="Google Shape;145;p2"/>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146" name="Google Shape;146;p2"/>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10</a:t>
              </a:r>
              <a:endParaRPr/>
            </a:p>
          </p:txBody>
        </p:sp>
      </p:grpSp>
      <p:grpSp>
        <p:nvGrpSpPr>
          <p:cNvPr id="147" name="Google Shape;147;p2"/>
          <p:cNvGrpSpPr/>
          <p:nvPr/>
        </p:nvGrpSpPr>
        <p:grpSpPr>
          <a:xfrm>
            <a:off x="12726246" y="-257409"/>
            <a:ext cx="6221250" cy="3015147"/>
            <a:chOff x="0" y="0"/>
            <a:chExt cx="8295000" cy="4020196"/>
          </a:xfrm>
        </p:grpSpPr>
        <p:grpSp>
          <p:nvGrpSpPr>
            <p:cNvPr id="148" name="Google Shape;148;p2"/>
            <p:cNvGrpSpPr/>
            <p:nvPr/>
          </p:nvGrpSpPr>
          <p:grpSpPr>
            <a:xfrm>
              <a:off x="299355" y="705618"/>
              <a:ext cx="7538741" cy="1819150"/>
              <a:chOff x="0" y="0"/>
              <a:chExt cx="3788122" cy="914100"/>
            </a:xfrm>
          </p:grpSpPr>
          <p:sp>
            <p:nvSpPr>
              <p:cNvPr id="149" name="Google Shape;149;p2"/>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150" name="Google Shape;150;p2"/>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1" name="Google Shape;151;p2"/>
            <p:cNvGrpSpPr/>
            <p:nvPr/>
          </p:nvGrpSpPr>
          <p:grpSpPr>
            <a:xfrm>
              <a:off x="456886" y="598932"/>
              <a:ext cx="7381207" cy="1819150"/>
              <a:chOff x="0" y="0"/>
              <a:chExt cx="3708963" cy="914100"/>
            </a:xfrm>
          </p:grpSpPr>
          <p:sp>
            <p:nvSpPr>
              <p:cNvPr id="152" name="Google Shape;152;p2"/>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153" name="Google Shape;153;p2"/>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4" name="Google Shape;154;p2"/>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155" name="Google Shape;155;p2"/>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156" name="Google Shape;156;p2"/>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157" name="Google Shape;157;p2"/>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158" name="Google Shape;158;p2"/>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159" name="Google Shape;159;p2"/>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160" name="Google Shape;160;p2"/>
          <p:cNvSpPr/>
          <p:nvPr/>
        </p:nvSpPr>
        <p:spPr>
          <a:xfrm>
            <a:off x="1221667" y="4550756"/>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161" name="Google Shape;161;p2"/>
          <p:cNvSpPr txBox="1"/>
          <p:nvPr/>
        </p:nvSpPr>
        <p:spPr>
          <a:xfrm>
            <a:off x="2023900" y="4449325"/>
            <a:ext cx="14704800" cy="634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[RF01] Cadastrar usuários no sistema</a:t>
            </a:r>
            <a:endParaRPr/>
          </a:p>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Os usuários devem poder se registrar fornecendo informações obrigatórias, como nome, endereço de e-mail e senha.</a:t>
            </a:r>
            <a:endParaRPr/>
          </a:p>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40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[RF02] Criação automática de perfis de usuário</a:t>
            </a:r>
            <a:endParaRPr/>
          </a:p>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Após o registro e login bem-sucedidos, os usuários devem ter perfis individuais criados automaticamente.</a:t>
            </a:r>
            <a:endParaRPr/>
          </a:p>
          <a:p>
            <a:pPr indent="0" lvl="0" marL="0" marR="0" rtl="0" algn="l">
              <a:lnSpc>
                <a:spcPct val="140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40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40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p:txBody>
      </p:sp>
      <p:sp>
        <p:nvSpPr>
          <p:cNvPr id="162" name="Google Shape;162;p2"/>
          <p:cNvSpPr txBox="1"/>
          <p:nvPr/>
        </p:nvSpPr>
        <p:spPr>
          <a:xfrm>
            <a:off x="1028700" y="2294426"/>
            <a:ext cx="15365400" cy="2154900"/>
          </a:xfrm>
          <a:prstGeom prst="rect">
            <a:avLst/>
          </a:prstGeom>
          <a:noFill/>
          <a:ln>
            <a:noFill/>
          </a:ln>
        </p:spPr>
        <p:txBody>
          <a:bodyPr anchorCtr="0" anchor="t" bIns="0" lIns="0" spcFirstLastPara="1" rIns="0" wrap="square" tIns="0">
            <a:spAutoFit/>
          </a:bodyPr>
          <a:lstStyle/>
          <a:p>
            <a:pPr indent="-292101" lvl="1" marL="647702" marR="0" rtl="0" algn="l">
              <a:lnSpc>
                <a:spcPct val="140000"/>
              </a:lnSpc>
              <a:spcBef>
                <a:spcPts val="0"/>
              </a:spcBef>
              <a:spcAft>
                <a:spcPts val="0"/>
              </a:spcAft>
              <a:buClr>
                <a:srgbClr val="FFFFFF"/>
              </a:buClr>
              <a:buSzPts val="2500"/>
              <a:buFont typeface="Arial"/>
              <a:buChar char="•"/>
            </a:pPr>
            <a:r>
              <a:rPr b="0" i="0" lang="en-US" sz="2500" u="none" cap="none" strike="noStrike">
                <a:solidFill>
                  <a:srgbClr val="FFFFFF"/>
                </a:solidFill>
                <a:latin typeface="Poppins"/>
                <a:ea typeface="Poppins"/>
                <a:cs typeface="Poppins"/>
                <a:sym typeface="Poppins"/>
              </a:rPr>
              <a:t>A seguir foram estabelecidos os Requisitos Funcionais que o sistema deve cumprir. E para facilitar o entendimento, cada requisito será identificado com um código no formato [RFxx], em que RF representa Requisito Funcional e xx é um número sequencial que representa o requisito.</a:t>
            </a:r>
            <a:endParaRPr sz="2500"/>
          </a:p>
        </p:txBody>
      </p:sp>
      <p:sp>
        <p:nvSpPr>
          <p:cNvPr id="163" name="Google Shape;163;p2"/>
          <p:cNvSpPr/>
          <p:nvPr/>
        </p:nvSpPr>
        <p:spPr>
          <a:xfrm>
            <a:off x="1221667" y="7410781"/>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grpSp>
        <p:nvGrpSpPr>
          <p:cNvPr id="164" name="Google Shape;164;p2"/>
          <p:cNvGrpSpPr/>
          <p:nvPr/>
        </p:nvGrpSpPr>
        <p:grpSpPr>
          <a:xfrm>
            <a:off x="-2581269" y="827479"/>
            <a:ext cx="12287603" cy="1078995"/>
            <a:chOff x="0" y="0"/>
            <a:chExt cx="3236220" cy="284178"/>
          </a:xfrm>
        </p:grpSpPr>
        <p:sp>
          <p:nvSpPr>
            <p:cNvPr id="165" name="Google Shape;165;p2"/>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2"/>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168" name="Google Shape;168;p2"/>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169" name="Shape 169"/>
        <p:cNvGrpSpPr/>
        <p:nvPr/>
      </p:nvGrpSpPr>
      <p:grpSpPr>
        <a:xfrm>
          <a:off x="0" y="0"/>
          <a:ext cx="0" cy="0"/>
          <a:chOff x="0" y="0"/>
          <a:chExt cx="0" cy="0"/>
        </a:xfrm>
      </p:grpSpPr>
      <p:sp>
        <p:nvSpPr>
          <p:cNvPr id="170" name="Google Shape;170;p3"/>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171" name="Google Shape;171;p3"/>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
          <p:cNvGrpSpPr/>
          <p:nvPr/>
        </p:nvGrpSpPr>
        <p:grpSpPr>
          <a:xfrm rot="748792">
            <a:off x="13680943" y="-1383298"/>
            <a:ext cx="6112271" cy="13182504"/>
            <a:chOff x="0" y="0"/>
            <a:chExt cx="1609800" cy="3471900"/>
          </a:xfrm>
        </p:grpSpPr>
        <p:sp>
          <p:nvSpPr>
            <p:cNvPr id="173" name="Google Shape;173;p3"/>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174" name="Google Shape;174;p3"/>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3"/>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176" name="Google Shape;176;p3"/>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177" name="Google Shape;177;p3"/>
          <p:cNvGrpSpPr/>
          <p:nvPr/>
        </p:nvGrpSpPr>
        <p:grpSpPr>
          <a:xfrm>
            <a:off x="-2848902" y="7803133"/>
            <a:ext cx="5526353" cy="5526353"/>
            <a:chOff x="0" y="0"/>
            <a:chExt cx="7368471" cy="7368471"/>
          </a:xfrm>
        </p:grpSpPr>
        <p:sp>
          <p:nvSpPr>
            <p:cNvPr id="178" name="Google Shape;178;p3"/>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179" name="Google Shape;179;p3"/>
            <p:cNvGrpSpPr/>
            <p:nvPr/>
          </p:nvGrpSpPr>
          <p:grpSpPr>
            <a:xfrm>
              <a:off x="3344274" y="1482580"/>
              <a:ext cx="2309566" cy="2541952"/>
              <a:chOff x="0" y="0"/>
              <a:chExt cx="838014" cy="922334"/>
            </a:xfrm>
          </p:grpSpPr>
          <p:sp>
            <p:nvSpPr>
              <p:cNvPr id="180" name="Google Shape;180;p3"/>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3"/>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183" name="Google Shape;183;p3"/>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11</a:t>
              </a:r>
              <a:endParaRPr/>
            </a:p>
          </p:txBody>
        </p:sp>
      </p:grpSp>
      <p:grpSp>
        <p:nvGrpSpPr>
          <p:cNvPr id="184" name="Google Shape;184;p3"/>
          <p:cNvGrpSpPr/>
          <p:nvPr/>
        </p:nvGrpSpPr>
        <p:grpSpPr>
          <a:xfrm>
            <a:off x="12726246" y="-257409"/>
            <a:ext cx="6221250" cy="3015147"/>
            <a:chOff x="0" y="0"/>
            <a:chExt cx="8295000" cy="4020196"/>
          </a:xfrm>
        </p:grpSpPr>
        <p:grpSp>
          <p:nvGrpSpPr>
            <p:cNvPr id="185" name="Google Shape;185;p3"/>
            <p:cNvGrpSpPr/>
            <p:nvPr/>
          </p:nvGrpSpPr>
          <p:grpSpPr>
            <a:xfrm>
              <a:off x="299355" y="705618"/>
              <a:ext cx="7538741" cy="1819150"/>
              <a:chOff x="0" y="0"/>
              <a:chExt cx="3788122" cy="914100"/>
            </a:xfrm>
          </p:grpSpPr>
          <p:sp>
            <p:nvSpPr>
              <p:cNvPr id="186" name="Google Shape;186;p3"/>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187" name="Google Shape;187;p3"/>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3"/>
            <p:cNvGrpSpPr/>
            <p:nvPr/>
          </p:nvGrpSpPr>
          <p:grpSpPr>
            <a:xfrm>
              <a:off x="456886" y="598932"/>
              <a:ext cx="7381207" cy="1819150"/>
              <a:chOff x="0" y="0"/>
              <a:chExt cx="3708963" cy="914100"/>
            </a:xfrm>
          </p:grpSpPr>
          <p:sp>
            <p:nvSpPr>
              <p:cNvPr id="189" name="Google Shape;189;p3"/>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190" name="Google Shape;190;p3"/>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1" name="Google Shape;191;p3"/>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192" name="Google Shape;192;p3"/>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193" name="Google Shape;193;p3"/>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194" name="Google Shape;194;p3"/>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195" name="Google Shape;195;p3"/>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196" name="Google Shape;196;p3"/>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197" name="Google Shape;197;p3"/>
          <p:cNvSpPr txBox="1"/>
          <p:nvPr/>
        </p:nvSpPr>
        <p:spPr>
          <a:xfrm>
            <a:off x="2032175" y="2281268"/>
            <a:ext cx="15157200" cy="8658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[RF03] Editar usuários </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proporcionar um ambiente que será possível atualizar as informações cadastrais dos usuários do sistema. </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Desejável </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[RF04] Validação das credenciais de login</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validar as credenciais de login dos usuários para garantir a autenticidade.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[RF05] Sair do sistema</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Os usuários devem poder encerrar suas sessões no sistema para proteger o acesso não autorizado às funcionalidades restritas. Será necessário autenticar novamente para retomar o acesso.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p:txBody>
      </p:sp>
      <p:grpSp>
        <p:nvGrpSpPr>
          <p:cNvPr id="198" name="Google Shape;198;p3"/>
          <p:cNvGrpSpPr/>
          <p:nvPr/>
        </p:nvGrpSpPr>
        <p:grpSpPr>
          <a:xfrm>
            <a:off x="-2581269" y="827479"/>
            <a:ext cx="12287603" cy="1078995"/>
            <a:chOff x="0" y="0"/>
            <a:chExt cx="3236220" cy="284178"/>
          </a:xfrm>
        </p:grpSpPr>
        <p:sp>
          <p:nvSpPr>
            <p:cNvPr id="199" name="Google Shape;199;p3"/>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3"/>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202" name="Google Shape;202;p3"/>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
        <p:nvSpPr>
          <p:cNvPr id="203" name="Google Shape;203;p3"/>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04" name="Google Shape;204;p3"/>
          <p:cNvSpPr/>
          <p:nvPr/>
        </p:nvSpPr>
        <p:spPr>
          <a:xfrm>
            <a:off x="1221667" y="465366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05" name="Google Shape;205;p3"/>
          <p:cNvSpPr/>
          <p:nvPr/>
        </p:nvSpPr>
        <p:spPr>
          <a:xfrm>
            <a:off x="1221667" y="7061614"/>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206" name="Shape 206"/>
        <p:cNvGrpSpPr/>
        <p:nvPr/>
      </p:nvGrpSpPr>
      <p:grpSpPr>
        <a:xfrm>
          <a:off x="0" y="0"/>
          <a:ext cx="0" cy="0"/>
          <a:chOff x="0" y="0"/>
          <a:chExt cx="0" cy="0"/>
        </a:xfrm>
      </p:grpSpPr>
      <p:sp>
        <p:nvSpPr>
          <p:cNvPr id="207" name="Google Shape;207;p4"/>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208" name="Google Shape;208;p4"/>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4"/>
          <p:cNvGrpSpPr/>
          <p:nvPr/>
        </p:nvGrpSpPr>
        <p:grpSpPr>
          <a:xfrm rot="748792">
            <a:off x="13680943" y="-1383298"/>
            <a:ext cx="6112271" cy="13182504"/>
            <a:chOff x="0" y="0"/>
            <a:chExt cx="1609800" cy="3471900"/>
          </a:xfrm>
        </p:grpSpPr>
        <p:sp>
          <p:nvSpPr>
            <p:cNvPr id="210" name="Google Shape;210;p4"/>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211" name="Google Shape;211;p4"/>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2" name="Google Shape;212;p4"/>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213" name="Google Shape;213;p4"/>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214" name="Google Shape;214;p4"/>
          <p:cNvGrpSpPr/>
          <p:nvPr/>
        </p:nvGrpSpPr>
        <p:grpSpPr>
          <a:xfrm>
            <a:off x="-2848902" y="7803133"/>
            <a:ext cx="5526353" cy="5526353"/>
            <a:chOff x="0" y="0"/>
            <a:chExt cx="7368471" cy="7368471"/>
          </a:xfrm>
        </p:grpSpPr>
        <p:sp>
          <p:nvSpPr>
            <p:cNvPr id="215" name="Google Shape;215;p4"/>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216" name="Google Shape;216;p4"/>
            <p:cNvGrpSpPr/>
            <p:nvPr/>
          </p:nvGrpSpPr>
          <p:grpSpPr>
            <a:xfrm>
              <a:off x="3344274" y="1482580"/>
              <a:ext cx="2309566" cy="2541952"/>
              <a:chOff x="0" y="0"/>
              <a:chExt cx="838014" cy="922334"/>
            </a:xfrm>
          </p:grpSpPr>
          <p:sp>
            <p:nvSpPr>
              <p:cNvPr id="217" name="Google Shape;217;p4"/>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4"/>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220" name="Google Shape;220;p4"/>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12</a:t>
              </a:r>
              <a:endParaRPr/>
            </a:p>
          </p:txBody>
        </p:sp>
      </p:grpSp>
      <p:grpSp>
        <p:nvGrpSpPr>
          <p:cNvPr id="221" name="Google Shape;221;p4"/>
          <p:cNvGrpSpPr/>
          <p:nvPr/>
        </p:nvGrpSpPr>
        <p:grpSpPr>
          <a:xfrm>
            <a:off x="12726246" y="-257409"/>
            <a:ext cx="6221250" cy="3015147"/>
            <a:chOff x="0" y="0"/>
            <a:chExt cx="8295000" cy="4020196"/>
          </a:xfrm>
        </p:grpSpPr>
        <p:grpSp>
          <p:nvGrpSpPr>
            <p:cNvPr id="222" name="Google Shape;222;p4"/>
            <p:cNvGrpSpPr/>
            <p:nvPr/>
          </p:nvGrpSpPr>
          <p:grpSpPr>
            <a:xfrm>
              <a:off x="299355" y="705618"/>
              <a:ext cx="7538741" cy="1819150"/>
              <a:chOff x="0" y="0"/>
              <a:chExt cx="3788122" cy="914100"/>
            </a:xfrm>
          </p:grpSpPr>
          <p:sp>
            <p:nvSpPr>
              <p:cNvPr id="223" name="Google Shape;223;p4"/>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224" name="Google Shape;224;p4"/>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p4"/>
            <p:cNvGrpSpPr/>
            <p:nvPr/>
          </p:nvGrpSpPr>
          <p:grpSpPr>
            <a:xfrm>
              <a:off x="456886" y="598932"/>
              <a:ext cx="7381207" cy="1819150"/>
              <a:chOff x="0" y="0"/>
              <a:chExt cx="3708963" cy="914100"/>
            </a:xfrm>
          </p:grpSpPr>
          <p:sp>
            <p:nvSpPr>
              <p:cNvPr id="226" name="Google Shape;226;p4"/>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227" name="Google Shape;227;p4"/>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8" name="Google Shape;228;p4"/>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229" name="Google Shape;229;p4"/>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230" name="Google Shape;230;p4"/>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231" name="Google Shape;231;p4"/>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232" name="Google Shape;232;p4"/>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233" name="Google Shape;233;p4"/>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234" name="Google Shape;234;p4"/>
          <p:cNvSpPr txBox="1"/>
          <p:nvPr/>
        </p:nvSpPr>
        <p:spPr>
          <a:xfrm>
            <a:off x="2032175" y="2281268"/>
            <a:ext cx="15157200" cy="673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[RF06] Acesso ao painel do aluno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Os alunos devem ter acesso a um painel intuitivo e que exiba os cursos em que estão matriculados.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[RF07] Acesso aos materiais de estudo no painel do aluno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Os materiais de estudo relacionados a cada curso devem estar disponíveis para acesso rápido e fácil no painel do aluno.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[RF08] Exibição de informações dos curso concluídos no painel do aluno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painel do aluno deve mostrar informações sobre o desempenho acadêmico, como conclusão e emissão de certificados.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Desejável</a:t>
            </a:r>
            <a:endParaRPr/>
          </a:p>
        </p:txBody>
      </p:sp>
      <p:grpSp>
        <p:nvGrpSpPr>
          <p:cNvPr id="235" name="Google Shape;235;p4"/>
          <p:cNvGrpSpPr/>
          <p:nvPr/>
        </p:nvGrpSpPr>
        <p:grpSpPr>
          <a:xfrm>
            <a:off x="-2581269" y="827479"/>
            <a:ext cx="12287603" cy="1078995"/>
            <a:chOff x="0" y="0"/>
            <a:chExt cx="3236220" cy="284178"/>
          </a:xfrm>
        </p:grpSpPr>
        <p:sp>
          <p:nvSpPr>
            <p:cNvPr id="236" name="Google Shape;236;p4"/>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4"/>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239" name="Google Shape;239;p4"/>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
        <p:nvSpPr>
          <p:cNvPr id="240" name="Google Shape;240;p4"/>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41" name="Google Shape;241;p4"/>
          <p:cNvSpPr/>
          <p:nvPr/>
        </p:nvSpPr>
        <p:spPr>
          <a:xfrm>
            <a:off x="1221667" y="465366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42" name="Google Shape;242;p4"/>
          <p:cNvSpPr/>
          <p:nvPr/>
        </p:nvSpPr>
        <p:spPr>
          <a:xfrm>
            <a:off x="1221667" y="7065830"/>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243" name="Shape 243"/>
        <p:cNvGrpSpPr/>
        <p:nvPr/>
      </p:nvGrpSpPr>
      <p:grpSpPr>
        <a:xfrm>
          <a:off x="0" y="0"/>
          <a:ext cx="0" cy="0"/>
          <a:chOff x="0" y="0"/>
          <a:chExt cx="0" cy="0"/>
        </a:xfrm>
      </p:grpSpPr>
      <p:sp>
        <p:nvSpPr>
          <p:cNvPr id="244" name="Google Shape;244;p5"/>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245" name="Google Shape;245;p5"/>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5"/>
          <p:cNvGrpSpPr/>
          <p:nvPr/>
        </p:nvGrpSpPr>
        <p:grpSpPr>
          <a:xfrm rot="748792">
            <a:off x="13680943" y="-1383298"/>
            <a:ext cx="6112271" cy="13182504"/>
            <a:chOff x="0" y="0"/>
            <a:chExt cx="1609800" cy="3471900"/>
          </a:xfrm>
        </p:grpSpPr>
        <p:sp>
          <p:nvSpPr>
            <p:cNvPr id="247" name="Google Shape;247;p5"/>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248" name="Google Shape;248;p5"/>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9" name="Google Shape;249;p5"/>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250" name="Google Shape;250;p5"/>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251" name="Google Shape;251;p5"/>
          <p:cNvGrpSpPr/>
          <p:nvPr/>
        </p:nvGrpSpPr>
        <p:grpSpPr>
          <a:xfrm>
            <a:off x="-2848902" y="7803133"/>
            <a:ext cx="5526353" cy="5526353"/>
            <a:chOff x="0" y="0"/>
            <a:chExt cx="7368471" cy="7368471"/>
          </a:xfrm>
        </p:grpSpPr>
        <p:sp>
          <p:nvSpPr>
            <p:cNvPr id="252" name="Google Shape;252;p5"/>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253" name="Google Shape;253;p5"/>
            <p:cNvGrpSpPr/>
            <p:nvPr/>
          </p:nvGrpSpPr>
          <p:grpSpPr>
            <a:xfrm>
              <a:off x="3344274" y="1482580"/>
              <a:ext cx="2309566" cy="2541952"/>
              <a:chOff x="0" y="0"/>
              <a:chExt cx="838014" cy="922334"/>
            </a:xfrm>
          </p:grpSpPr>
          <p:sp>
            <p:nvSpPr>
              <p:cNvPr id="254" name="Google Shape;254;p5"/>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6" name="Google Shape;256;p5"/>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257" name="Google Shape;257;p5"/>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13</a:t>
              </a:r>
              <a:endParaRPr/>
            </a:p>
          </p:txBody>
        </p:sp>
      </p:grpSp>
      <p:grpSp>
        <p:nvGrpSpPr>
          <p:cNvPr id="258" name="Google Shape;258;p5"/>
          <p:cNvGrpSpPr/>
          <p:nvPr/>
        </p:nvGrpSpPr>
        <p:grpSpPr>
          <a:xfrm>
            <a:off x="12726246" y="-257409"/>
            <a:ext cx="6221250" cy="3015147"/>
            <a:chOff x="0" y="0"/>
            <a:chExt cx="8295000" cy="4020196"/>
          </a:xfrm>
        </p:grpSpPr>
        <p:grpSp>
          <p:nvGrpSpPr>
            <p:cNvPr id="259" name="Google Shape;259;p5"/>
            <p:cNvGrpSpPr/>
            <p:nvPr/>
          </p:nvGrpSpPr>
          <p:grpSpPr>
            <a:xfrm>
              <a:off x="299355" y="705618"/>
              <a:ext cx="7538741" cy="1819150"/>
              <a:chOff x="0" y="0"/>
              <a:chExt cx="3788122" cy="914100"/>
            </a:xfrm>
          </p:grpSpPr>
          <p:sp>
            <p:nvSpPr>
              <p:cNvPr id="260" name="Google Shape;260;p5"/>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261" name="Google Shape;261;p5"/>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p5"/>
            <p:cNvGrpSpPr/>
            <p:nvPr/>
          </p:nvGrpSpPr>
          <p:grpSpPr>
            <a:xfrm>
              <a:off x="456886" y="598932"/>
              <a:ext cx="7381207" cy="1819150"/>
              <a:chOff x="0" y="0"/>
              <a:chExt cx="3708963" cy="914100"/>
            </a:xfrm>
          </p:grpSpPr>
          <p:sp>
            <p:nvSpPr>
              <p:cNvPr id="263" name="Google Shape;263;p5"/>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264" name="Google Shape;264;p5"/>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65" name="Google Shape;265;p5"/>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266" name="Google Shape;266;p5"/>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267" name="Google Shape;267;p5"/>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268" name="Google Shape;268;p5"/>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269" name="Google Shape;269;p5"/>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270" name="Google Shape;270;p5"/>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271" name="Google Shape;271;p5"/>
          <p:cNvSpPr txBox="1"/>
          <p:nvPr/>
        </p:nvSpPr>
        <p:spPr>
          <a:xfrm>
            <a:off x="2032175" y="2262218"/>
            <a:ext cx="15157200" cy="673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[RF09] Acesso ao painel do administrador</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administrador deve ter acesso a um painel intuitivo e personalizado que permita o gerenciamento de cursos.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[RF010] Cadastrar novos cursos e módulos no painel do administrador</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administrador deverá ser capaz de inserir novos cursos para montar 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catálogo de cursos preenchendo as informações do curso e adição de módulos educacionais.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[RF11] Adição de conteúdo educacional no painel do administrador</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administrador deve ser capaz de adicionar conteúdo educacional aos cursos e módulos existentes.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p:txBody>
      </p:sp>
      <p:grpSp>
        <p:nvGrpSpPr>
          <p:cNvPr id="272" name="Google Shape;272;p5"/>
          <p:cNvGrpSpPr/>
          <p:nvPr/>
        </p:nvGrpSpPr>
        <p:grpSpPr>
          <a:xfrm>
            <a:off x="-2581269" y="827479"/>
            <a:ext cx="12287603" cy="1078995"/>
            <a:chOff x="0" y="0"/>
            <a:chExt cx="3236220" cy="284178"/>
          </a:xfrm>
        </p:grpSpPr>
        <p:sp>
          <p:nvSpPr>
            <p:cNvPr id="273" name="Google Shape;273;p5"/>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5"/>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276" name="Google Shape;276;p5"/>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
        <p:nvSpPr>
          <p:cNvPr id="277" name="Google Shape;277;p5"/>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78" name="Google Shape;278;p5"/>
          <p:cNvSpPr/>
          <p:nvPr/>
        </p:nvSpPr>
        <p:spPr>
          <a:xfrm>
            <a:off x="1221667" y="467706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279" name="Google Shape;279;p5"/>
          <p:cNvSpPr/>
          <p:nvPr/>
        </p:nvSpPr>
        <p:spPr>
          <a:xfrm>
            <a:off x="1221667" y="705116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280" name="Shape 280"/>
        <p:cNvGrpSpPr/>
        <p:nvPr/>
      </p:nvGrpSpPr>
      <p:grpSpPr>
        <a:xfrm>
          <a:off x="0" y="0"/>
          <a:ext cx="0" cy="0"/>
          <a:chOff x="0" y="0"/>
          <a:chExt cx="0" cy="0"/>
        </a:xfrm>
      </p:grpSpPr>
      <p:sp>
        <p:nvSpPr>
          <p:cNvPr id="281" name="Google Shape;281;p6"/>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282" name="Google Shape;282;p6"/>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6"/>
          <p:cNvGrpSpPr/>
          <p:nvPr/>
        </p:nvGrpSpPr>
        <p:grpSpPr>
          <a:xfrm rot="748792">
            <a:off x="13680943" y="-1383298"/>
            <a:ext cx="6112271" cy="13182504"/>
            <a:chOff x="0" y="0"/>
            <a:chExt cx="1609800" cy="3471900"/>
          </a:xfrm>
        </p:grpSpPr>
        <p:sp>
          <p:nvSpPr>
            <p:cNvPr id="284" name="Google Shape;284;p6"/>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285" name="Google Shape;285;p6"/>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6"/>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287" name="Google Shape;287;p6"/>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288" name="Google Shape;288;p6"/>
          <p:cNvGrpSpPr/>
          <p:nvPr/>
        </p:nvGrpSpPr>
        <p:grpSpPr>
          <a:xfrm>
            <a:off x="-2848902" y="7803133"/>
            <a:ext cx="5526353" cy="5526353"/>
            <a:chOff x="0" y="0"/>
            <a:chExt cx="7368471" cy="7368471"/>
          </a:xfrm>
        </p:grpSpPr>
        <p:sp>
          <p:nvSpPr>
            <p:cNvPr id="289" name="Google Shape;289;p6"/>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290" name="Google Shape;290;p6"/>
            <p:cNvGrpSpPr/>
            <p:nvPr/>
          </p:nvGrpSpPr>
          <p:grpSpPr>
            <a:xfrm>
              <a:off x="3344274" y="1482580"/>
              <a:ext cx="2309566" cy="2541952"/>
              <a:chOff x="0" y="0"/>
              <a:chExt cx="838014" cy="922334"/>
            </a:xfrm>
          </p:grpSpPr>
          <p:sp>
            <p:nvSpPr>
              <p:cNvPr id="291" name="Google Shape;291;p6"/>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6"/>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294" name="Google Shape;294;p6"/>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14</a:t>
              </a:r>
              <a:endParaRPr/>
            </a:p>
          </p:txBody>
        </p:sp>
      </p:grpSp>
      <p:grpSp>
        <p:nvGrpSpPr>
          <p:cNvPr id="295" name="Google Shape;295;p6"/>
          <p:cNvGrpSpPr/>
          <p:nvPr/>
        </p:nvGrpSpPr>
        <p:grpSpPr>
          <a:xfrm>
            <a:off x="12726246" y="-257409"/>
            <a:ext cx="6221250" cy="3015147"/>
            <a:chOff x="0" y="0"/>
            <a:chExt cx="8295000" cy="4020196"/>
          </a:xfrm>
        </p:grpSpPr>
        <p:grpSp>
          <p:nvGrpSpPr>
            <p:cNvPr id="296" name="Google Shape;296;p6"/>
            <p:cNvGrpSpPr/>
            <p:nvPr/>
          </p:nvGrpSpPr>
          <p:grpSpPr>
            <a:xfrm>
              <a:off x="299355" y="705618"/>
              <a:ext cx="7538741" cy="1819150"/>
              <a:chOff x="0" y="0"/>
              <a:chExt cx="3788122" cy="914100"/>
            </a:xfrm>
          </p:grpSpPr>
          <p:sp>
            <p:nvSpPr>
              <p:cNvPr id="297" name="Google Shape;297;p6"/>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298" name="Google Shape;298;p6"/>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6"/>
            <p:cNvGrpSpPr/>
            <p:nvPr/>
          </p:nvGrpSpPr>
          <p:grpSpPr>
            <a:xfrm>
              <a:off x="456886" y="598932"/>
              <a:ext cx="7381207" cy="1819150"/>
              <a:chOff x="0" y="0"/>
              <a:chExt cx="3708963" cy="914100"/>
            </a:xfrm>
          </p:grpSpPr>
          <p:sp>
            <p:nvSpPr>
              <p:cNvPr id="300" name="Google Shape;300;p6"/>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301" name="Google Shape;301;p6"/>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2" name="Google Shape;302;p6"/>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303" name="Google Shape;303;p6"/>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304" name="Google Shape;304;p6"/>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305" name="Google Shape;305;p6"/>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306" name="Google Shape;306;p6"/>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307" name="Google Shape;307;p6"/>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308" name="Google Shape;308;p6"/>
          <p:cNvSpPr txBox="1"/>
          <p:nvPr/>
        </p:nvSpPr>
        <p:spPr>
          <a:xfrm>
            <a:off x="2032175" y="2262225"/>
            <a:ext cx="14493000" cy="6253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[RF12] Edição do conteúdo existente no painel do administrador</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administrador deve poder editar o conteúdo existente nos cursos e módulos.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[RF13] Visualização acessível dos cursos e módulos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permitir que os usuários visualizem o catálogo dos cursos de forma lógica e acessível.</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Desejável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[RF14] Compartilhamento de materiais educacionais pelo administrador</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administrador deve poder compartilhar materiais educacionais, como aulas e atividades.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p:txBody>
      </p:sp>
      <p:grpSp>
        <p:nvGrpSpPr>
          <p:cNvPr id="309" name="Google Shape;309;p6"/>
          <p:cNvGrpSpPr/>
          <p:nvPr/>
        </p:nvGrpSpPr>
        <p:grpSpPr>
          <a:xfrm>
            <a:off x="-2581269" y="827479"/>
            <a:ext cx="12287603" cy="1078995"/>
            <a:chOff x="0" y="0"/>
            <a:chExt cx="3236220" cy="284178"/>
          </a:xfrm>
        </p:grpSpPr>
        <p:sp>
          <p:nvSpPr>
            <p:cNvPr id="310" name="Google Shape;310;p6"/>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6"/>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313" name="Google Shape;313;p6"/>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
        <p:nvSpPr>
          <p:cNvPr id="314" name="Google Shape;314;p6"/>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315" name="Google Shape;315;p6"/>
          <p:cNvSpPr/>
          <p:nvPr/>
        </p:nvSpPr>
        <p:spPr>
          <a:xfrm>
            <a:off x="1221667" y="423625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316" name="Google Shape;316;p6"/>
          <p:cNvSpPr/>
          <p:nvPr/>
        </p:nvSpPr>
        <p:spPr>
          <a:xfrm>
            <a:off x="1221667" y="6550324"/>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317" name="Shape 317"/>
        <p:cNvGrpSpPr/>
        <p:nvPr/>
      </p:nvGrpSpPr>
      <p:grpSpPr>
        <a:xfrm>
          <a:off x="0" y="0"/>
          <a:ext cx="0" cy="0"/>
          <a:chOff x="0" y="0"/>
          <a:chExt cx="0" cy="0"/>
        </a:xfrm>
      </p:grpSpPr>
      <p:sp>
        <p:nvSpPr>
          <p:cNvPr id="318" name="Google Shape;318;p7"/>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319" name="Google Shape;319;p7"/>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7"/>
          <p:cNvGrpSpPr/>
          <p:nvPr/>
        </p:nvGrpSpPr>
        <p:grpSpPr>
          <a:xfrm rot="748792">
            <a:off x="13680943" y="-1383298"/>
            <a:ext cx="6112271" cy="13182504"/>
            <a:chOff x="0" y="0"/>
            <a:chExt cx="1609800" cy="3471900"/>
          </a:xfrm>
        </p:grpSpPr>
        <p:sp>
          <p:nvSpPr>
            <p:cNvPr id="321" name="Google Shape;321;p7"/>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322" name="Google Shape;322;p7"/>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3" name="Google Shape;323;p7"/>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324" name="Google Shape;324;p7"/>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325" name="Google Shape;325;p7"/>
          <p:cNvGrpSpPr/>
          <p:nvPr/>
        </p:nvGrpSpPr>
        <p:grpSpPr>
          <a:xfrm>
            <a:off x="-2848902" y="7803133"/>
            <a:ext cx="5526353" cy="5526353"/>
            <a:chOff x="0" y="0"/>
            <a:chExt cx="7368471" cy="7368471"/>
          </a:xfrm>
        </p:grpSpPr>
        <p:sp>
          <p:nvSpPr>
            <p:cNvPr id="326" name="Google Shape;326;p7"/>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327" name="Google Shape;327;p7"/>
            <p:cNvGrpSpPr/>
            <p:nvPr/>
          </p:nvGrpSpPr>
          <p:grpSpPr>
            <a:xfrm>
              <a:off x="3344274" y="1482580"/>
              <a:ext cx="2309566" cy="2541952"/>
              <a:chOff x="0" y="0"/>
              <a:chExt cx="838014" cy="922334"/>
            </a:xfrm>
          </p:grpSpPr>
          <p:sp>
            <p:nvSpPr>
              <p:cNvPr id="328" name="Google Shape;328;p7"/>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7"/>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331" name="Google Shape;331;p7"/>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15</a:t>
              </a:r>
              <a:endParaRPr/>
            </a:p>
          </p:txBody>
        </p:sp>
      </p:grpSp>
      <p:grpSp>
        <p:nvGrpSpPr>
          <p:cNvPr id="332" name="Google Shape;332;p7"/>
          <p:cNvGrpSpPr/>
          <p:nvPr/>
        </p:nvGrpSpPr>
        <p:grpSpPr>
          <a:xfrm>
            <a:off x="12726246" y="-257409"/>
            <a:ext cx="6221250" cy="3015147"/>
            <a:chOff x="0" y="0"/>
            <a:chExt cx="8295000" cy="4020196"/>
          </a:xfrm>
        </p:grpSpPr>
        <p:grpSp>
          <p:nvGrpSpPr>
            <p:cNvPr id="333" name="Google Shape;333;p7"/>
            <p:cNvGrpSpPr/>
            <p:nvPr/>
          </p:nvGrpSpPr>
          <p:grpSpPr>
            <a:xfrm>
              <a:off x="299355" y="705618"/>
              <a:ext cx="7538741" cy="1819150"/>
              <a:chOff x="0" y="0"/>
              <a:chExt cx="3788122" cy="914100"/>
            </a:xfrm>
          </p:grpSpPr>
          <p:sp>
            <p:nvSpPr>
              <p:cNvPr id="334" name="Google Shape;334;p7"/>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335" name="Google Shape;335;p7"/>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7"/>
            <p:cNvGrpSpPr/>
            <p:nvPr/>
          </p:nvGrpSpPr>
          <p:grpSpPr>
            <a:xfrm>
              <a:off x="456886" y="598932"/>
              <a:ext cx="7381207" cy="1819150"/>
              <a:chOff x="0" y="0"/>
              <a:chExt cx="3708963" cy="914100"/>
            </a:xfrm>
          </p:grpSpPr>
          <p:sp>
            <p:nvSpPr>
              <p:cNvPr id="337" name="Google Shape;337;p7"/>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338" name="Google Shape;338;p7"/>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9" name="Google Shape;339;p7"/>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340" name="Google Shape;340;p7"/>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341" name="Google Shape;341;p7"/>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342" name="Google Shape;342;p7"/>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343" name="Google Shape;343;p7"/>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344" name="Google Shape;344;p7"/>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345" name="Google Shape;345;p7"/>
          <p:cNvSpPr txBox="1"/>
          <p:nvPr/>
        </p:nvSpPr>
        <p:spPr>
          <a:xfrm>
            <a:off x="2032175" y="2463352"/>
            <a:ext cx="14902800" cy="5327100"/>
          </a:xfrm>
          <a:prstGeom prst="rect">
            <a:avLst/>
          </a:prstGeom>
          <a:noFill/>
          <a:ln>
            <a:noFill/>
          </a:ln>
        </p:spPr>
        <p:txBody>
          <a:bodyPr anchorCtr="0" anchor="t" bIns="0" lIns="0" spcFirstLastPara="1" rIns="0" wrap="square" tIns="0">
            <a:spAutoFit/>
          </a:bodyPr>
          <a:lstStyle/>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[RF15] Conclusão de Cursos</a:t>
            </a:r>
            <a:endParaRPr/>
          </a:p>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aluno deve realizar um questionário final de acordo com as aulas do curso para que possa ser emitido ou não o seu certificado.</a:t>
            </a:r>
            <a:endParaRPr/>
          </a:p>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22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[RF16] Emitir documento de Conclusão de Curso </a:t>
            </a:r>
            <a:endParaRPr/>
          </a:p>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Deve ser possível que o administrador crie o questionário final e se caso positivo o sistema fará a emissão do documento de conclusão de curso. </a:t>
            </a:r>
            <a:endParaRPr/>
          </a:p>
          <a:p>
            <a:pPr indent="0" lvl="0" marL="0" marR="0" rtl="0" algn="l">
              <a:lnSpc>
                <a:spcPct val="122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22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22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22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22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p:txBody>
      </p:sp>
      <p:grpSp>
        <p:nvGrpSpPr>
          <p:cNvPr id="346" name="Google Shape;346;p7"/>
          <p:cNvGrpSpPr/>
          <p:nvPr/>
        </p:nvGrpSpPr>
        <p:grpSpPr>
          <a:xfrm>
            <a:off x="-2581269" y="827479"/>
            <a:ext cx="12287603" cy="1078995"/>
            <a:chOff x="0" y="0"/>
            <a:chExt cx="3236220" cy="284178"/>
          </a:xfrm>
        </p:grpSpPr>
        <p:sp>
          <p:nvSpPr>
            <p:cNvPr id="347" name="Google Shape;347;p7"/>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7"/>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350" name="Google Shape;350;p7"/>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Funcionais</a:t>
            </a:r>
            <a:endParaRPr/>
          </a:p>
        </p:txBody>
      </p:sp>
      <p:sp>
        <p:nvSpPr>
          <p:cNvPr id="351" name="Google Shape;351;p7"/>
          <p:cNvSpPr/>
          <p:nvPr/>
        </p:nvSpPr>
        <p:spPr>
          <a:xfrm>
            <a:off x="1221667" y="24622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352" name="Google Shape;352;p7"/>
          <p:cNvSpPr/>
          <p:nvPr/>
        </p:nvSpPr>
        <p:spPr>
          <a:xfrm>
            <a:off x="1221667" y="5006642"/>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353" name="Shape 353"/>
        <p:cNvGrpSpPr/>
        <p:nvPr/>
      </p:nvGrpSpPr>
      <p:grpSpPr>
        <a:xfrm>
          <a:off x="0" y="0"/>
          <a:ext cx="0" cy="0"/>
          <a:chOff x="0" y="0"/>
          <a:chExt cx="0" cy="0"/>
        </a:xfrm>
      </p:grpSpPr>
      <p:sp>
        <p:nvSpPr>
          <p:cNvPr id="354" name="Google Shape;354;p8"/>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355" name="Google Shape;355;p8"/>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8"/>
          <p:cNvGrpSpPr/>
          <p:nvPr/>
        </p:nvGrpSpPr>
        <p:grpSpPr>
          <a:xfrm rot="748792">
            <a:off x="13680943" y="-1383298"/>
            <a:ext cx="6112271" cy="13182504"/>
            <a:chOff x="0" y="0"/>
            <a:chExt cx="1609800" cy="3471900"/>
          </a:xfrm>
        </p:grpSpPr>
        <p:sp>
          <p:nvSpPr>
            <p:cNvPr id="357" name="Google Shape;357;p8"/>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358" name="Google Shape;358;p8"/>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9" name="Google Shape;359;p8"/>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360" name="Google Shape;360;p8"/>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361" name="Google Shape;361;p8"/>
          <p:cNvGrpSpPr/>
          <p:nvPr/>
        </p:nvGrpSpPr>
        <p:grpSpPr>
          <a:xfrm>
            <a:off x="-2848902" y="7803133"/>
            <a:ext cx="5526353" cy="5526353"/>
            <a:chOff x="0" y="0"/>
            <a:chExt cx="7368471" cy="7368471"/>
          </a:xfrm>
        </p:grpSpPr>
        <p:sp>
          <p:nvSpPr>
            <p:cNvPr id="362" name="Google Shape;362;p8"/>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363" name="Google Shape;363;p8"/>
            <p:cNvGrpSpPr/>
            <p:nvPr/>
          </p:nvGrpSpPr>
          <p:grpSpPr>
            <a:xfrm>
              <a:off x="3344274" y="1482580"/>
              <a:ext cx="2309566" cy="2541952"/>
              <a:chOff x="0" y="0"/>
              <a:chExt cx="838014" cy="922334"/>
            </a:xfrm>
          </p:grpSpPr>
          <p:sp>
            <p:nvSpPr>
              <p:cNvPr id="364" name="Google Shape;364;p8"/>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p8"/>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367" name="Google Shape;367;p8"/>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16</a:t>
              </a:r>
              <a:endParaRPr/>
            </a:p>
          </p:txBody>
        </p:sp>
      </p:grpSp>
      <p:grpSp>
        <p:nvGrpSpPr>
          <p:cNvPr id="368" name="Google Shape;368;p8"/>
          <p:cNvGrpSpPr/>
          <p:nvPr/>
        </p:nvGrpSpPr>
        <p:grpSpPr>
          <a:xfrm>
            <a:off x="12726246" y="-257409"/>
            <a:ext cx="6221250" cy="3015147"/>
            <a:chOff x="0" y="0"/>
            <a:chExt cx="8295000" cy="4020196"/>
          </a:xfrm>
        </p:grpSpPr>
        <p:grpSp>
          <p:nvGrpSpPr>
            <p:cNvPr id="369" name="Google Shape;369;p8"/>
            <p:cNvGrpSpPr/>
            <p:nvPr/>
          </p:nvGrpSpPr>
          <p:grpSpPr>
            <a:xfrm>
              <a:off x="299355" y="705618"/>
              <a:ext cx="7538741" cy="1819150"/>
              <a:chOff x="0" y="0"/>
              <a:chExt cx="3788122" cy="914100"/>
            </a:xfrm>
          </p:grpSpPr>
          <p:sp>
            <p:nvSpPr>
              <p:cNvPr id="370" name="Google Shape;370;p8"/>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371" name="Google Shape;371;p8"/>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8"/>
            <p:cNvGrpSpPr/>
            <p:nvPr/>
          </p:nvGrpSpPr>
          <p:grpSpPr>
            <a:xfrm>
              <a:off x="456886" y="598932"/>
              <a:ext cx="7381207" cy="1819150"/>
              <a:chOff x="0" y="0"/>
              <a:chExt cx="3708963" cy="914100"/>
            </a:xfrm>
          </p:grpSpPr>
          <p:sp>
            <p:nvSpPr>
              <p:cNvPr id="373" name="Google Shape;373;p8"/>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374" name="Google Shape;374;p8"/>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75" name="Google Shape;375;p8"/>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376" name="Google Shape;376;p8"/>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377" name="Google Shape;377;p8"/>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378" name="Google Shape;378;p8"/>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379" name="Google Shape;379;p8"/>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380" name="Google Shape;380;p8"/>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381" name="Google Shape;381;p8"/>
          <p:cNvSpPr/>
          <p:nvPr/>
        </p:nvSpPr>
        <p:spPr>
          <a:xfrm>
            <a:off x="1221667" y="4942367"/>
            <a:ext cx="595954" cy="402269"/>
          </a:xfrm>
          <a:custGeom>
            <a:rect b="b" l="l" r="r" t="t"/>
            <a:pathLst>
              <a:path extrusionOk="0" h="402269" w="595954">
                <a:moveTo>
                  <a:pt x="0" y="0"/>
                </a:moveTo>
                <a:lnTo>
                  <a:pt x="595954" y="0"/>
                </a:lnTo>
                <a:lnTo>
                  <a:pt x="595954" y="402268"/>
                </a:lnTo>
                <a:lnTo>
                  <a:pt x="0" y="402268"/>
                </a:lnTo>
                <a:lnTo>
                  <a:pt x="0" y="0"/>
                </a:lnTo>
                <a:close/>
              </a:path>
            </a:pathLst>
          </a:custGeom>
          <a:blipFill rotWithShape="1">
            <a:blip r:embed="rId10">
              <a:alphaModFix/>
            </a:blip>
            <a:stretch>
              <a:fillRect b="0" l="0" r="0" t="0"/>
            </a:stretch>
          </a:blipFill>
          <a:ln>
            <a:noFill/>
          </a:ln>
        </p:spPr>
      </p:sp>
      <p:sp>
        <p:nvSpPr>
          <p:cNvPr id="382" name="Google Shape;382;p8"/>
          <p:cNvSpPr txBox="1"/>
          <p:nvPr/>
        </p:nvSpPr>
        <p:spPr>
          <a:xfrm>
            <a:off x="2032175" y="4933430"/>
            <a:ext cx="14704800" cy="4329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[RNF01] Usabilidade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A interface do usuário deve ser intuitiva, de fácil utilização e acessível para os usuários.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Desejável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[RNF02] Autenticação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usuário precisa autenticar-se por meio de login e senha.</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p:txBody>
      </p:sp>
      <p:sp>
        <p:nvSpPr>
          <p:cNvPr id="383" name="Google Shape;383;p8"/>
          <p:cNvSpPr txBox="1"/>
          <p:nvPr/>
        </p:nvSpPr>
        <p:spPr>
          <a:xfrm>
            <a:off x="1028700" y="2294426"/>
            <a:ext cx="15365400" cy="2154900"/>
          </a:xfrm>
          <a:prstGeom prst="rect">
            <a:avLst/>
          </a:prstGeom>
          <a:noFill/>
          <a:ln>
            <a:noFill/>
          </a:ln>
        </p:spPr>
        <p:txBody>
          <a:bodyPr anchorCtr="0" anchor="t" bIns="0" lIns="0" spcFirstLastPara="1" rIns="0" wrap="square" tIns="0">
            <a:spAutoFit/>
          </a:bodyPr>
          <a:lstStyle/>
          <a:p>
            <a:pPr indent="-292101" lvl="1" marL="647702" marR="0" rtl="0" algn="l">
              <a:lnSpc>
                <a:spcPct val="140000"/>
              </a:lnSpc>
              <a:spcBef>
                <a:spcPts val="0"/>
              </a:spcBef>
              <a:spcAft>
                <a:spcPts val="0"/>
              </a:spcAft>
              <a:buClr>
                <a:srgbClr val="FFFFFF"/>
              </a:buClr>
              <a:buSzPts val="2500"/>
              <a:buFont typeface="Arial"/>
              <a:buChar char="•"/>
            </a:pPr>
            <a:r>
              <a:rPr b="0" i="0" lang="en-US" sz="2500" u="none" cap="none" strike="noStrike">
                <a:solidFill>
                  <a:srgbClr val="FFFFFF"/>
                </a:solidFill>
                <a:latin typeface="Poppins"/>
                <a:ea typeface="Poppins"/>
                <a:cs typeface="Poppins"/>
                <a:sym typeface="Poppins"/>
              </a:rPr>
              <a:t>A seguir foram definidos os Requisitos Não-Funcionais que o sistema deve seguir. Esses requisitos declaram restrições e atributos de qualidade para o software e/ou processo de desenvolvimento do sistema. Por convenção, os requisitos serão identificados pelo formato [RNFxx], onde xx é a numeração sequencial do requisito.</a:t>
            </a:r>
            <a:endParaRPr sz="2500"/>
          </a:p>
        </p:txBody>
      </p:sp>
      <p:sp>
        <p:nvSpPr>
          <p:cNvPr id="384" name="Google Shape;384;p8"/>
          <p:cNvSpPr/>
          <p:nvPr/>
        </p:nvSpPr>
        <p:spPr>
          <a:xfrm>
            <a:off x="1221667" y="730453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grpSp>
        <p:nvGrpSpPr>
          <p:cNvPr id="385" name="Google Shape;385;p8"/>
          <p:cNvGrpSpPr/>
          <p:nvPr/>
        </p:nvGrpSpPr>
        <p:grpSpPr>
          <a:xfrm>
            <a:off x="-2581269" y="827479"/>
            <a:ext cx="12287603" cy="1078995"/>
            <a:chOff x="0" y="0"/>
            <a:chExt cx="3236220" cy="284178"/>
          </a:xfrm>
        </p:grpSpPr>
        <p:sp>
          <p:nvSpPr>
            <p:cNvPr id="386" name="Google Shape;386;p8"/>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8" name="Google Shape;388;p8"/>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389" name="Google Shape;389;p8"/>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Não-Funcionais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390" name="Shape 390"/>
        <p:cNvGrpSpPr/>
        <p:nvPr/>
      </p:nvGrpSpPr>
      <p:grpSpPr>
        <a:xfrm>
          <a:off x="0" y="0"/>
          <a:ext cx="0" cy="0"/>
          <a:chOff x="0" y="0"/>
          <a:chExt cx="0" cy="0"/>
        </a:xfrm>
      </p:grpSpPr>
      <p:sp>
        <p:nvSpPr>
          <p:cNvPr id="391" name="Google Shape;391;p9"/>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392" name="Google Shape;392;p9"/>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9"/>
          <p:cNvGrpSpPr/>
          <p:nvPr/>
        </p:nvGrpSpPr>
        <p:grpSpPr>
          <a:xfrm rot="748792">
            <a:off x="13680943" y="-1383298"/>
            <a:ext cx="6112271" cy="13182504"/>
            <a:chOff x="0" y="0"/>
            <a:chExt cx="1609800" cy="3471900"/>
          </a:xfrm>
        </p:grpSpPr>
        <p:sp>
          <p:nvSpPr>
            <p:cNvPr id="394" name="Google Shape;394;p9"/>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395" name="Google Shape;395;p9"/>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9"/>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397" name="Google Shape;397;p9"/>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398" name="Google Shape;398;p9"/>
          <p:cNvGrpSpPr/>
          <p:nvPr/>
        </p:nvGrpSpPr>
        <p:grpSpPr>
          <a:xfrm>
            <a:off x="-2848902" y="7803133"/>
            <a:ext cx="5526353" cy="5526353"/>
            <a:chOff x="0" y="0"/>
            <a:chExt cx="7368471" cy="7368471"/>
          </a:xfrm>
        </p:grpSpPr>
        <p:sp>
          <p:nvSpPr>
            <p:cNvPr id="399" name="Google Shape;399;p9"/>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400" name="Google Shape;400;p9"/>
            <p:cNvGrpSpPr/>
            <p:nvPr/>
          </p:nvGrpSpPr>
          <p:grpSpPr>
            <a:xfrm>
              <a:off x="3344274" y="1482580"/>
              <a:ext cx="2309566" cy="2541952"/>
              <a:chOff x="0" y="0"/>
              <a:chExt cx="838014" cy="922334"/>
            </a:xfrm>
          </p:grpSpPr>
          <p:sp>
            <p:nvSpPr>
              <p:cNvPr id="401" name="Google Shape;401;p9"/>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9"/>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404" name="Google Shape;404;p9"/>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17</a:t>
              </a:r>
              <a:endParaRPr/>
            </a:p>
          </p:txBody>
        </p:sp>
      </p:grpSp>
      <p:grpSp>
        <p:nvGrpSpPr>
          <p:cNvPr id="405" name="Google Shape;405;p9"/>
          <p:cNvGrpSpPr/>
          <p:nvPr/>
        </p:nvGrpSpPr>
        <p:grpSpPr>
          <a:xfrm>
            <a:off x="12726246" y="-257409"/>
            <a:ext cx="6221250" cy="3015147"/>
            <a:chOff x="0" y="0"/>
            <a:chExt cx="8295000" cy="4020196"/>
          </a:xfrm>
        </p:grpSpPr>
        <p:grpSp>
          <p:nvGrpSpPr>
            <p:cNvPr id="406" name="Google Shape;406;p9"/>
            <p:cNvGrpSpPr/>
            <p:nvPr/>
          </p:nvGrpSpPr>
          <p:grpSpPr>
            <a:xfrm>
              <a:off x="299355" y="705618"/>
              <a:ext cx="7538741" cy="1819150"/>
              <a:chOff x="0" y="0"/>
              <a:chExt cx="3788122" cy="914100"/>
            </a:xfrm>
          </p:grpSpPr>
          <p:sp>
            <p:nvSpPr>
              <p:cNvPr id="407" name="Google Shape;407;p9"/>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408" name="Google Shape;408;p9"/>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9" name="Google Shape;409;p9"/>
            <p:cNvGrpSpPr/>
            <p:nvPr/>
          </p:nvGrpSpPr>
          <p:grpSpPr>
            <a:xfrm>
              <a:off x="456886" y="598932"/>
              <a:ext cx="7381207" cy="1819150"/>
              <a:chOff x="0" y="0"/>
              <a:chExt cx="3708963" cy="914100"/>
            </a:xfrm>
          </p:grpSpPr>
          <p:sp>
            <p:nvSpPr>
              <p:cNvPr id="410" name="Google Shape;410;p9"/>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411" name="Google Shape;411;p9"/>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12" name="Google Shape;412;p9"/>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413" name="Google Shape;413;p9"/>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414" name="Google Shape;414;p9"/>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415" name="Google Shape;415;p9"/>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416" name="Google Shape;416;p9"/>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417" name="Google Shape;417;p9"/>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418" name="Google Shape;418;p9"/>
          <p:cNvSpPr txBox="1"/>
          <p:nvPr/>
        </p:nvSpPr>
        <p:spPr>
          <a:xfrm>
            <a:off x="2032175" y="2262218"/>
            <a:ext cx="15157200" cy="673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[RNF03] Desempenho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suportar um mínimo de 1000 usuários simultâneos e garantir tempos de resposta rápidos para ações comuns, com um limite máximo de 40 segundos.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[RNF04] Segurança dos dados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Os dados dos usuários devem ser protegidos por medidas de segurança e e política de privacidade.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[RNF05] Manutenibilidade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ser projetado de forma modular e de fácil manutenção, permitindo atualizações e correções de bugs eficientes.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p:txBody>
      </p:sp>
      <p:grpSp>
        <p:nvGrpSpPr>
          <p:cNvPr id="419" name="Google Shape;419;p9"/>
          <p:cNvGrpSpPr/>
          <p:nvPr/>
        </p:nvGrpSpPr>
        <p:grpSpPr>
          <a:xfrm>
            <a:off x="-2581269" y="827479"/>
            <a:ext cx="12287603" cy="1078995"/>
            <a:chOff x="0" y="0"/>
            <a:chExt cx="3236220" cy="284178"/>
          </a:xfrm>
        </p:grpSpPr>
        <p:sp>
          <p:nvSpPr>
            <p:cNvPr id="420" name="Google Shape;420;p9"/>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2" name="Google Shape;422;p9"/>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423" name="Google Shape;423;p9"/>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24" name="Google Shape;424;p9"/>
          <p:cNvSpPr/>
          <p:nvPr/>
        </p:nvSpPr>
        <p:spPr>
          <a:xfrm>
            <a:off x="1221667" y="4703131"/>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25" name="Google Shape;425;p9"/>
          <p:cNvSpPr/>
          <p:nvPr/>
        </p:nvSpPr>
        <p:spPr>
          <a:xfrm>
            <a:off x="1221669" y="7033695"/>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26" name="Google Shape;426;p9"/>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Não-Funcionais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427" name="Shape 427"/>
        <p:cNvGrpSpPr/>
        <p:nvPr/>
      </p:nvGrpSpPr>
      <p:grpSpPr>
        <a:xfrm>
          <a:off x="0" y="0"/>
          <a:ext cx="0" cy="0"/>
          <a:chOff x="0" y="0"/>
          <a:chExt cx="0" cy="0"/>
        </a:xfrm>
      </p:grpSpPr>
      <p:sp>
        <p:nvSpPr>
          <p:cNvPr id="428" name="Google Shape;428;p10"/>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429" name="Google Shape;429;p10"/>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10"/>
          <p:cNvGrpSpPr/>
          <p:nvPr/>
        </p:nvGrpSpPr>
        <p:grpSpPr>
          <a:xfrm rot="748792">
            <a:off x="13680943" y="-1383298"/>
            <a:ext cx="6112271" cy="13182504"/>
            <a:chOff x="0" y="0"/>
            <a:chExt cx="1609800" cy="3471900"/>
          </a:xfrm>
        </p:grpSpPr>
        <p:sp>
          <p:nvSpPr>
            <p:cNvPr id="431" name="Google Shape;431;p10"/>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432" name="Google Shape;432;p10"/>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p10"/>
          <p:cNvSpPr/>
          <p:nvPr/>
        </p:nvSpPr>
        <p:spPr>
          <a:xfrm>
            <a:off x="16934862" y="9181327"/>
            <a:ext cx="648875" cy="648875"/>
          </a:xfrm>
          <a:custGeom>
            <a:rect b="b" l="l" r="r" t="t"/>
            <a:pathLst>
              <a:path extrusionOk="0" h="648875" w="648875">
                <a:moveTo>
                  <a:pt x="0" y="0"/>
                </a:moveTo>
                <a:lnTo>
                  <a:pt x="648876" y="0"/>
                </a:lnTo>
                <a:lnTo>
                  <a:pt x="648876" y="648875"/>
                </a:lnTo>
                <a:lnTo>
                  <a:pt x="0" y="648875"/>
                </a:lnTo>
                <a:lnTo>
                  <a:pt x="0" y="0"/>
                </a:lnTo>
                <a:close/>
              </a:path>
            </a:pathLst>
          </a:custGeom>
          <a:blipFill rotWithShape="1">
            <a:blip r:embed="rId3">
              <a:alphaModFix/>
            </a:blip>
            <a:stretch>
              <a:fillRect b="0" l="0" r="0" t="0"/>
            </a:stretch>
          </a:blipFill>
          <a:ln>
            <a:noFill/>
          </a:ln>
        </p:spPr>
      </p:sp>
      <p:sp>
        <p:nvSpPr>
          <p:cNvPr id="434" name="Google Shape;434;p10"/>
          <p:cNvSpPr/>
          <p:nvPr/>
        </p:nvSpPr>
        <p:spPr>
          <a:xfrm>
            <a:off x="12545590" y="8933862"/>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435" name="Google Shape;435;p10"/>
          <p:cNvGrpSpPr/>
          <p:nvPr/>
        </p:nvGrpSpPr>
        <p:grpSpPr>
          <a:xfrm>
            <a:off x="-2848902" y="7803133"/>
            <a:ext cx="5526353" cy="5526353"/>
            <a:chOff x="0" y="0"/>
            <a:chExt cx="7368471" cy="7368471"/>
          </a:xfrm>
        </p:grpSpPr>
        <p:sp>
          <p:nvSpPr>
            <p:cNvPr id="436" name="Google Shape;436;p10"/>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437" name="Google Shape;437;p10"/>
            <p:cNvGrpSpPr/>
            <p:nvPr/>
          </p:nvGrpSpPr>
          <p:grpSpPr>
            <a:xfrm>
              <a:off x="3344274" y="1482580"/>
              <a:ext cx="2309566" cy="2541952"/>
              <a:chOff x="0" y="0"/>
              <a:chExt cx="838014" cy="922334"/>
            </a:xfrm>
          </p:grpSpPr>
          <p:sp>
            <p:nvSpPr>
              <p:cNvPr id="438" name="Google Shape;438;p10"/>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0" name="Google Shape;440;p10"/>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441" name="Google Shape;441;p10"/>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18</a:t>
              </a:r>
              <a:endParaRPr/>
            </a:p>
          </p:txBody>
        </p:sp>
      </p:grpSp>
      <p:grpSp>
        <p:nvGrpSpPr>
          <p:cNvPr id="442" name="Google Shape;442;p10"/>
          <p:cNvGrpSpPr/>
          <p:nvPr/>
        </p:nvGrpSpPr>
        <p:grpSpPr>
          <a:xfrm>
            <a:off x="12726246" y="-257409"/>
            <a:ext cx="6221250" cy="3015147"/>
            <a:chOff x="0" y="0"/>
            <a:chExt cx="8295000" cy="4020196"/>
          </a:xfrm>
        </p:grpSpPr>
        <p:grpSp>
          <p:nvGrpSpPr>
            <p:cNvPr id="443" name="Google Shape;443;p10"/>
            <p:cNvGrpSpPr/>
            <p:nvPr/>
          </p:nvGrpSpPr>
          <p:grpSpPr>
            <a:xfrm>
              <a:off x="299355" y="705618"/>
              <a:ext cx="7538741" cy="1819150"/>
              <a:chOff x="0" y="0"/>
              <a:chExt cx="3788122" cy="914100"/>
            </a:xfrm>
          </p:grpSpPr>
          <p:sp>
            <p:nvSpPr>
              <p:cNvPr id="444" name="Google Shape;444;p10"/>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445" name="Google Shape;445;p10"/>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10"/>
            <p:cNvGrpSpPr/>
            <p:nvPr/>
          </p:nvGrpSpPr>
          <p:grpSpPr>
            <a:xfrm>
              <a:off x="456886" y="598932"/>
              <a:ext cx="7381207" cy="1819150"/>
              <a:chOff x="0" y="0"/>
              <a:chExt cx="3708963" cy="914100"/>
            </a:xfrm>
          </p:grpSpPr>
          <p:sp>
            <p:nvSpPr>
              <p:cNvPr id="447" name="Google Shape;447;p10"/>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448" name="Google Shape;448;p10"/>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49" name="Google Shape;449;p10"/>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450" name="Google Shape;450;p10"/>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451" name="Google Shape;451;p10"/>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452" name="Google Shape;452;p10"/>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453" name="Google Shape;453;p10"/>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454" name="Google Shape;454;p10"/>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455" name="Google Shape;455;p10"/>
          <p:cNvSpPr txBox="1"/>
          <p:nvPr/>
        </p:nvSpPr>
        <p:spPr>
          <a:xfrm>
            <a:off x="2032175" y="2262218"/>
            <a:ext cx="15157200" cy="7215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[RNF06] Escalabilidade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A plataforma deve ser capaz de lidar com o aumento no número de usuários, cursos e materiais de aprendizagem, sem comprometer o desempenho.</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[RNF07] Disponibilidade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A plataforma deve estar disponível e acessível para os usuários na maior parte do tempo, com tempo de inatividade planejado mínimo para manutenção e atualizações.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Importante</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[RNF08] Confiabilidade</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Descrição: O sistema deve ser confiável, garantindo a integridade dos dados e evitando perda de informações.</a:t>
            </a:r>
            <a:endParaRPr/>
          </a:p>
          <a:p>
            <a:pPr indent="0" lvl="0" marL="0" marR="0" rtl="0" algn="l">
              <a:lnSpc>
                <a:spcPct val="115000"/>
              </a:lnSpc>
              <a:spcBef>
                <a:spcPts val="0"/>
              </a:spcBef>
              <a:spcAft>
                <a:spcPts val="0"/>
              </a:spcAft>
              <a:buNone/>
            </a:pPr>
            <a:r>
              <a:rPr b="0" i="0" lang="en-US" sz="2700" u="none" cap="none" strike="noStrike">
                <a:solidFill>
                  <a:srgbClr val="FFFFFF"/>
                </a:solidFill>
                <a:latin typeface="Josefin Sans"/>
                <a:ea typeface="Josefin Sans"/>
                <a:cs typeface="Josefin Sans"/>
                <a:sym typeface="Josefin Sans"/>
              </a:rPr>
              <a:t>Prioridade: Essencial</a:t>
            </a:r>
            <a:endParaRPr/>
          </a:p>
          <a:p>
            <a:pPr indent="0" lvl="0" marL="0" marR="0" rtl="0" algn="l">
              <a:lnSpc>
                <a:spcPct val="115000"/>
              </a:lnSpc>
              <a:spcBef>
                <a:spcPts val="0"/>
              </a:spcBef>
              <a:spcAft>
                <a:spcPts val="0"/>
              </a:spcAft>
              <a:buNone/>
            </a:pPr>
            <a:r>
              <a:t/>
            </a:r>
            <a:endParaRPr b="0" i="0" sz="2700" u="none" cap="none" strike="noStrike">
              <a:solidFill>
                <a:srgbClr val="FFFFFF"/>
              </a:solidFill>
              <a:latin typeface="Josefin Sans"/>
              <a:ea typeface="Josefin Sans"/>
              <a:cs typeface="Josefin Sans"/>
              <a:sym typeface="Josefin Sans"/>
            </a:endParaRPr>
          </a:p>
        </p:txBody>
      </p:sp>
      <p:grpSp>
        <p:nvGrpSpPr>
          <p:cNvPr id="456" name="Google Shape;456;p10"/>
          <p:cNvGrpSpPr/>
          <p:nvPr/>
        </p:nvGrpSpPr>
        <p:grpSpPr>
          <a:xfrm>
            <a:off x="-2581269" y="827479"/>
            <a:ext cx="12287603" cy="1078995"/>
            <a:chOff x="0" y="0"/>
            <a:chExt cx="3236220" cy="284178"/>
          </a:xfrm>
        </p:grpSpPr>
        <p:sp>
          <p:nvSpPr>
            <p:cNvPr id="457" name="Google Shape;457;p10"/>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9" name="Google Shape;459;p10"/>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460" name="Google Shape;460;p10"/>
          <p:cNvSpPr/>
          <p:nvPr/>
        </p:nvSpPr>
        <p:spPr>
          <a:xfrm>
            <a:off x="1221667" y="2309843"/>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61" name="Google Shape;461;p10"/>
          <p:cNvSpPr/>
          <p:nvPr/>
        </p:nvSpPr>
        <p:spPr>
          <a:xfrm>
            <a:off x="1221667" y="4703131"/>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62" name="Google Shape;462;p10"/>
          <p:cNvSpPr/>
          <p:nvPr/>
        </p:nvSpPr>
        <p:spPr>
          <a:xfrm>
            <a:off x="1221669" y="7025248"/>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463" name="Google Shape;463;p10"/>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Requisitos Não-Funcionais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464" name="Shape 464"/>
        <p:cNvGrpSpPr/>
        <p:nvPr/>
      </p:nvGrpSpPr>
      <p:grpSpPr>
        <a:xfrm>
          <a:off x="0" y="0"/>
          <a:ext cx="0" cy="0"/>
          <a:chOff x="0" y="0"/>
          <a:chExt cx="0" cy="0"/>
        </a:xfrm>
      </p:grpSpPr>
      <p:sp>
        <p:nvSpPr>
          <p:cNvPr id="465" name="Google Shape;465;p11"/>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466" name="Google Shape;466;p11"/>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11"/>
          <p:cNvGrpSpPr/>
          <p:nvPr/>
        </p:nvGrpSpPr>
        <p:grpSpPr>
          <a:xfrm rot="748792">
            <a:off x="11238536" y="-1650403"/>
            <a:ext cx="8583356" cy="13182504"/>
            <a:chOff x="0" y="0"/>
            <a:chExt cx="2260614" cy="3471900"/>
          </a:xfrm>
        </p:grpSpPr>
        <p:sp>
          <p:nvSpPr>
            <p:cNvPr id="468" name="Google Shape;468;p11"/>
            <p:cNvSpPr/>
            <p:nvPr/>
          </p:nvSpPr>
          <p:spPr>
            <a:xfrm>
              <a:off x="0" y="0"/>
              <a:ext cx="2260614" cy="3471831"/>
            </a:xfrm>
            <a:custGeom>
              <a:rect b="b" l="l" r="r" t="t"/>
              <a:pathLst>
                <a:path extrusionOk="0" h="3471831" w="2260614">
                  <a:moveTo>
                    <a:pt x="0" y="0"/>
                  </a:moveTo>
                  <a:lnTo>
                    <a:pt x="2260614" y="0"/>
                  </a:lnTo>
                  <a:lnTo>
                    <a:pt x="2260614" y="3471831"/>
                  </a:lnTo>
                  <a:lnTo>
                    <a:pt x="0" y="3471831"/>
                  </a:lnTo>
                  <a:close/>
                </a:path>
              </a:pathLst>
            </a:custGeom>
            <a:solidFill>
              <a:srgbClr val="034487"/>
            </a:solidFill>
            <a:ln>
              <a:noFill/>
            </a:ln>
          </p:spPr>
        </p:sp>
        <p:sp>
          <p:nvSpPr>
            <p:cNvPr id="469" name="Google Shape;469;p11"/>
            <p:cNvSpPr txBox="1"/>
            <p:nvPr/>
          </p:nvSpPr>
          <p:spPr>
            <a:xfrm>
              <a:off x="0" y="0"/>
              <a:ext cx="22605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11"/>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471" name="Google Shape;471;p11"/>
          <p:cNvSpPr/>
          <p:nvPr/>
        </p:nvSpPr>
        <p:spPr>
          <a:xfrm>
            <a:off x="10391466" y="8853128"/>
            <a:ext cx="405172" cy="405172"/>
          </a:xfrm>
          <a:custGeom>
            <a:rect b="b" l="l" r="r" t="t"/>
            <a:pathLst>
              <a:path extrusionOk="0" h="405172" w="405172">
                <a:moveTo>
                  <a:pt x="0" y="0"/>
                </a:moveTo>
                <a:lnTo>
                  <a:pt x="405172" y="0"/>
                </a:lnTo>
                <a:lnTo>
                  <a:pt x="405172" y="405172"/>
                </a:lnTo>
                <a:lnTo>
                  <a:pt x="0" y="405172"/>
                </a:lnTo>
                <a:lnTo>
                  <a:pt x="0" y="0"/>
                </a:lnTo>
                <a:close/>
              </a:path>
            </a:pathLst>
          </a:custGeom>
          <a:blipFill rotWithShape="1">
            <a:blip r:embed="rId3">
              <a:alphaModFix/>
            </a:blip>
            <a:stretch>
              <a:fillRect b="0" l="0" r="0" t="0"/>
            </a:stretch>
          </a:blipFill>
          <a:ln>
            <a:noFill/>
          </a:ln>
        </p:spPr>
      </p:sp>
      <p:grpSp>
        <p:nvGrpSpPr>
          <p:cNvPr id="472" name="Google Shape;472;p11"/>
          <p:cNvGrpSpPr/>
          <p:nvPr/>
        </p:nvGrpSpPr>
        <p:grpSpPr>
          <a:xfrm>
            <a:off x="-2848902" y="7803133"/>
            <a:ext cx="5526353" cy="5526353"/>
            <a:chOff x="0" y="0"/>
            <a:chExt cx="7368471" cy="7368471"/>
          </a:xfrm>
        </p:grpSpPr>
        <p:sp>
          <p:nvSpPr>
            <p:cNvPr id="473" name="Google Shape;473;p11"/>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474" name="Google Shape;474;p11"/>
            <p:cNvGrpSpPr/>
            <p:nvPr/>
          </p:nvGrpSpPr>
          <p:grpSpPr>
            <a:xfrm>
              <a:off x="3344274" y="1482580"/>
              <a:ext cx="2309566" cy="2541952"/>
              <a:chOff x="0" y="0"/>
              <a:chExt cx="838014" cy="922334"/>
            </a:xfrm>
          </p:grpSpPr>
          <p:sp>
            <p:nvSpPr>
              <p:cNvPr id="475" name="Google Shape;475;p11"/>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7" name="Google Shape;477;p11"/>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478" name="Google Shape;478;p11"/>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19</a:t>
              </a:r>
              <a:endParaRPr/>
            </a:p>
          </p:txBody>
        </p:sp>
      </p:grpSp>
      <p:grpSp>
        <p:nvGrpSpPr>
          <p:cNvPr id="479" name="Google Shape;479;p11"/>
          <p:cNvGrpSpPr/>
          <p:nvPr/>
        </p:nvGrpSpPr>
        <p:grpSpPr>
          <a:xfrm>
            <a:off x="-2581269" y="827479"/>
            <a:ext cx="12287603" cy="1078995"/>
            <a:chOff x="0" y="0"/>
            <a:chExt cx="3236220" cy="284178"/>
          </a:xfrm>
        </p:grpSpPr>
        <p:sp>
          <p:nvSpPr>
            <p:cNvPr id="480" name="Google Shape;480;p11"/>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11"/>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grpSp>
        <p:nvGrpSpPr>
          <p:cNvPr id="483" name="Google Shape;483;p11"/>
          <p:cNvGrpSpPr/>
          <p:nvPr/>
        </p:nvGrpSpPr>
        <p:grpSpPr>
          <a:xfrm rot="654021">
            <a:off x="12130390" y="692390"/>
            <a:ext cx="4985716" cy="11357683"/>
            <a:chOff x="0" y="0"/>
            <a:chExt cx="1313100" cy="2991300"/>
          </a:xfrm>
        </p:grpSpPr>
        <p:sp>
          <p:nvSpPr>
            <p:cNvPr id="484" name="Google Shape;484;p11"/>
            <p:cNvSpPr/>
            <p:nvPr/>
          </p:nvSpPr>
          <p:spPr>
            <a:xfrm>
              <a:off x="0" y="0"/>
              <a:ext cx="1312961" cy="2991237"/>
            </a:xfrm>
            <a:custGeom>
              <a:rect b="b" l="l" r="r" t="t"/>
              <a:pathLst>
                <a:path extrusionOk="0" h="2991237" w="1312961">
                  <a:moveTo>
                    <a:pt x="0" y="0"/>
                  </a:moveTo>
                  <a:lnTo>
                    <a:pt x="1312961" y="0"/>
                  </a:lnTo>
                  <a:lnTo>
                    <a:pt x="1312961" y="2991237"/>
                  </a:lnTo>
                  <a:lnTo>
                    <a:pt x="0" y="2991237"/>
                  </a:lnTo>
                  <a:close/>
                </a:path>
              </a:pathLst>
            </a:custGeom>
            <a:solidFill>
              <a:srgbClr val="0F3566"/>
            </a:solidFill>
            <a:ln>
              <a:noFill/>
            </a:ln>
          </p:spPr>
        </p:sp>
        <p:sp>
          <p:nvSpPr>
            <p:cNvPr id="485" name="Google Shape;485;p11"/>
            <p:cNvSpPr txBox="1"/>
            <p:nvPr/>
          </p:nvSpPr>
          <p:spPr>
            <a:xfrm>
              <a:off x="0" y="0"/>
              <a:ext cx="1313100" cy="2991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6" name="Google Shape;486;p11"/>
          <p:cNvGrpSpPr/>
          <p:nvPr/>
        </p:nvGrpSpPr>
        <p:grpSpPr>
          <a:xfrm>
            <a:off x="12726246" y="-257409"/>
            <a:ext cx="6221250" cy="3015147"/>
            <a:chOff x="0" y="0"/>
            <a:chExt cx="8295000" cy="4020196"/>
          </a:xfrm>
        </p:grpSpPr>
        <p:grpSp>
          <p:nvGrpSpPr>
            <p:cNvPr id="487" name="Google Shape;487;p11"/>
            <p:cNvGrpSpPr/>
            <p:nvPr/>
          </p:nvGrpSpPr>
          <p:grpSpPr>
            <a:xfrm>
              <a:off x="299355" y="705618"/>
              <a:ext cx="7538741" cy="1819150"/>
              <a:chOff x="0" y="0"/>
              <a:chExt cx="3788122" cy="914100"/>
            </a:xfrm>
          </p:grpSpPr>
          <p:sp>
            <p:nvSpPr>
              <p:cNvPr id="488" name="Google Shape;488;p11"/>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489" name="Google Shape;489;p11"/>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0" name="Google Shape;490;p11"/>
            <p:cNvGrpSpPr/>
            <p:nvPr/>
          </p:nvGrpSpPr>
          <p:grpSpPr>
            <a:xfrm>
              <a:off x="456886" y="598932"/>
              <a:ext cx="7381207" cy="1819150"/>
              <a:chOff x="0" y="0"/>
              <a:chExt cx="3708963" cy="914100"/>
            </a:xfrm>
          </p:grpSpPr>
          <p:sp>
            <p:nvSpPr>
              <p:cNvPr id="491" name="Google Shape;491;p11"/>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492" name="Google Shape;492;p11"/>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3" name="Google Shape;493;p11"/>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494" name="Google Shape;494;p11"/>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495" name="Google Shape;495;p11"/>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496" name="Google Shape;496;p11"/>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497" name="Google Shape;497;p11"/>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498" name="Google Shape;498;p11"/>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499" name="Google Shape;499;p11"/>
          <p:cNvSpPr/>
          <p:nvPr/>
        </p:nvSpPr>
        <p:spPr>
          <a:xfrm>
            <a:off x="1028700" y="2672020"/>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500" name="Google Shape;500;p11"/>
          <p:cNvSpPr/>
          <p:nvPr/>
        </p:nvSpPr>
        <p:spPr>
          <a:xfrm>
            <a:off x="1028700" y="7430774"/>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501" name="Google Shape;501;p11"/>
          <p:cNvSpPr/>
          <p:nvPr/>
        </p:nvSpPr>
        <p:spPr>
          <a:xfrm>
            <a:off x="11430404" y="2490868"/>
            <a:ext cx="6065697" cy="6050533"/>
          </a:xfrm>
          <a:custGeom>
            <a:rect b="b" l="l" r="r" t="t"/>
            <a:pathLst>
              <a:path extrusionOk="0" h="6050533" w="6065697">
                <a:moveTo>
                  <a:pt x="0" y="0"/>
                </a:moveTo>
                <a:lnTo>
                  <a:pt x="6065697" y="0"/>
                </a:lnTo>
                <a:lnTo>
                  <a:pt x="6065697" y="6050533"/>
                </a:lnTo>
                <a:lnTo>
                  <a:pt x="0" y="6050533"/>
                </a:lnTo>
                <a:lnTo>
                  <a:pt x="0" y="0"/>
                </a:lnTo>
                <a:close/>
              </a:path>
            </a:pathLst>
          </a:custGeom>
          <a:blipFill rotWithShape="1">
            <a:blip r:embed="rId11">
              <a:alphaModFix/>
            </a:blip>
            <a:stretch>
              <a:fillRect b="0" l="0" r="0" t="0"/>
            </a:stretch>
          </a:blipFill>
          <a:ln>
            <a:noFill/>
          </a:ln>
        </p:spPr>
      </p:sp>
      <p:sp>
        <p:nvSpPr>
          <p:cNvPr id="502" name="Google Shape;502;p11"/>
          <p:cNvSpPr txBox="1"/>
          <p:nvPr/>
        </p:nvSpPr>
        <p:spPr>
          <a:xfrm>
            <a:off x="1865922" y="2672013"/>
            <a:ext cx="8431200" cy="424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FFFFFF"/>
                </a:solidFill>
                <a:latin typeface="Poppins"/>
                <a:ea typeface="Poppins"/>
                <a:cs typeface="Poppins"/>
                <a:sym typeface="Poppins"/>
              </a:rPr>
              <a:t>Um caso de uso representa uma funcionalidade solicitada pelo usuário. A visão de casos de uso inclui a descrição do administrador e dos alunos, o diagrama de caso de uso e as descrições dos casos de uso, representando a interação entre os usuários e as funcionalidades que o sistema fornecerá.</a:t>
            </a:r>
            <a:endParaRPr sz="2800"/>
          </a:p>
        </p:txBody>
      </p:sp>
      <p:sp>
        <p:nvSpPr>
          <p:cNvPr id="503" name="Google Shape;503;p11"/>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Visão Caso de Uso</a:t>
            </a:r>
            <a:endParaRPr/>
          </a:p>
        </p:txBody>
      </p:sp>
      <p:sp>
        <p:nvSpPr>
          <p:cNvPr id="504" name="Google Shape;504;p11"/>
          <p:cNvSpPr txBox="1"/>
          <p:nvPr/>
        </p:nvSpPr>
        <p:spPr>
          <a:xfrm>
            <a:off x="1865922" y="7430777"/>
            <a:ext cx="8431200" cy="181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800" u="none" cap="none" strike="noStrike">
                <a:solidFill>
                  <a:srgbClr val="FFFFFF"/>
                </a:solidFill>
                <a:latin typeface="Poppins"/>
                <a:ea typeface="Poppins"/>
                <a:cs typeface="Poppins"/>
                <a:sym typeface="Poppins"/>
              </a:rPr>
              <a:t>A seguir, cada Caso de Uso presente, será detalhado seguido de seus Diagramas de Atividades</a:t>
            </a:r>
            <a:endParaRPr sz="2800"/>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sp>
        <p:nvSpPr>
          <p:cNvPr name="Freeform 5" id="5"/>
          <p:cNvSpPr/>
          <p:nvPr/>
        </p:nvSpPr>
        <p:spPr>
          <a:xfrm flipH="false" flipV="false" rot="0">
            <a:off x="-488304" y="1095197"/>
            <a:ext cx="9299381" cy="1048294"/>
          </a:xfrm>
          <a:custGeom>
            <a:avLst/>
            <a:gdLst/>
            <a:ahLst/>
            <a:cxnLst/>
            <a:rect r="r" b="b" t="t" l="l"/>
            <a:pathLst>
              <a:path h="1048294" w="9299381">
                <a:moveTo>
                  <a:pt x="0" y="0"/>
                </a:moveTo>
                <a:lnTo>
                  <a:pt x="9299381" y="0"/>
                </a:lnTo>
                <a:lnTo>
                  <a:pt x="9299381" y="1048294"/>
                </a:lnTo>
                <a:lnTo>
                  <a:pt x="0" y="104829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97788" y="846529"/>
            <a:ext cx="772815" cy="772815"/>
          </a:xfrm>
          <a:custGeom>
            <a:avLst/>
            <a:gdLst/>
            <a:ahLst/>
            <a:cxnLst/>
            <a:rect r="r" b="b" t="t" l="l"/>
            <a:pathLst>
              <a:path h="772815" w="772815">
                <a:moveTo>
                  <a:pt x="0" y="0"/>
                </a:moveTo>
                <a:lnTo>
                  <a:pt x="772815" y="0"/>
                </a:lnTo>
                <a:lnTo>
                  <a:pt x="772815" y="772815"/>
                </a:lnTo>
                <a:lnTo>
                  <a:pt x="0" y="772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967244" y="8284987"/>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2848902" y="7803133"/>
            <a:ext cx="5526353" cy="5526353"/>
            <a:chOff x="0" y="0"/>
            <a:chExt cx="7368471" cy="7368471"/>
          </a:xfrm>
        </p:grpSpPr>
        <p:sp>
          <p:nvSpPr>
            <p:cNvPr name="Freeform 10" id="10"/>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8">
                <a:alphaModFix amt="53000"/>
              </a:blip>
              <a:stretch>
                <a:fillRect l="0" t="0" r="0" b="0"/>
              </a:stretch>
            </a:blipFill>
          </p:spPr>
        </p:sp>
        <p:grpSp>
          <p:nvGrpSpPr>
            <p:cNvPr name="Group 11" id="11"/>
            <p:cNvGrpSpPr/>
            <p:nvPr/>
          </p:nvGrpSpPr>
          <p:grpSpPr>
            <a:xfrm rot="0">
              <a:off x="3344274" y="1482580"/>
              <a:ext cx="2309571" cy="2541956"/>
              <a:chOff x="0" y="0"/>
              <a:chExt cx="838014" cy="922334"/>
            </a:xfrm>
          </p:grpSpPr>
          <p:sp>
            <p:nvSpPr>
              <p:cNvPr name="Freeform 12" id="12"/>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3" id="13"/>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4" id="14"/>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02</a:t>
              </a:r>
            </a:p>
          </p:txBody>
        </p:sp>
      </p:grpSp>
      <p:grpSp>
        <p:nvGrpSpPr>
          <p:cNvPr name="Group 16" id="16"/>
          <p:cNvGrpSpPr/>
          <p:nvPr/>
        </p:nvGrpSpPr>
        <p:grpSpPr>
          <a:xfrm rot="0">
            <a:off x="876300" y="6449936"/>
            <a:ext cx="6839705" cy="990600"/>
            <a:chOff x="0" y="0"/>
            <a:chExt cx="9119607" cy="1320800"/>
          </a:xfrm>
        </p:grpSpPr>
        <p:sp>
          <p:nvSpPr>
            <p:cNvPr name="TextBox 17" id="17"/>
            <p:cNvSpPr txBox="true"/>
            <p:nvPr/>
          </p:nvSpPr>
          <p:spPr>
            <a:xfrm rot="0">
              <a:off x="1204636" y="0"/>
              <a:ext cx="7914971" cy="800100"/>
            </a:xfrm>
            <a:prstGeom prst="rect">
              <a:avLst/>
            </a:prstGeom>
          </p:spPr>
          <p:txBody>
            <a:bodyPr anchor="t" rtlCol="false" tIns="0" lIns="0" bIns="0" rIns="0">
              <a:spAutoFit/>
            </a:bodyPr>
            <a:lstStyle/>
            <a:p>
              <a:pPr>
                <a:lnSpc>
                  <a:spcPts val="4799"/>
                </a:lnSpc>
              </a:pPr>
              <a:r>
                <a:rPr lang="en-US" sz="3999">
                  <a:solidFill>
                    <a:srgbClr val="FFFFFF"/>
                  </a:solidFill>
                  <a:latin typeface="Open Sans"/>
                </a:rPr>
                <a:t>Rosivânia da Silva Viana</a:t>
              </a:r>
            </a:p>
          </p:txBody>
        </p:sp>
        <p:sp>
          <p:nvSpPr>
            <p:cNvPr name="TextBox 18" id="18"/>
            <p:cNvSpPr txBox="true"/>
            <p:nvPr/>
          </p:nvSpPr>
          <p:spPr>
            <a:xfrm rot="0">
              <a:off x="1204636" y="825500"/>
              <a:ext cx="5809110" cy="495300"/>
            </a:xfrm>
            <a:prstGeom prst="rect">
              <a:avLst/>
            </a:prstGeom>
          </p:spPr>
          <p:txBody>
            <a:bodyPr anchor="t" rtlCol="false" tIns="0" lIns="0" bIns="0" rIns="0">
              <a:spAutoFit/>
            </a:bodyPr>
            <a:lstStyle/>
            <a:p>
              <a:pPr>
                <a:lnSpc>
                  <a:spcPts val="2999"/>
                </a:lnSpc>
              </a:pPr>
              <a:r>
                <a:rPr lang="en-US" sz="2499">
                  <a:solidFill>
                    <a:srgbClr val="36D6CB"/>
                  </a:solidFill>
                  <a:latin typeface="Open Sans"/>
                </a:rPr>
                <a:t>Matrícula: 2020034565</a:t>
              </a:r>
            </a:p>
          </p:txBody>
        </p:sp>
        <p:sp>
          <p:nvSpPr>
            <p:cNvPr name="Freeform 19" id="19"/>
            <p:cNvSpPr/>
            <p:nvPr/>
          </p:nvSpPr>
          <p:spPr>
            <a:xfrm flipH="false" flipV="false" rot="5400000">
              <a:off x="141218" y="31233"/>
              <a:ext cx="593334" cy="875770"/>
            </a:xfrm>
            <a:custGeom>
              <a:avLst/>
              <a:gdLst/>
              <a:ahLst/>
              <a:cxnLst/>
              <a:rect r="r" b="b" t="t" l="l"/>
              <a:pathLst>
                <a:path h="875770" w="593334">
                  <a:moveTo>
                    <a:pt x="0" y="0"/>
                  </a:moveTo>
                  <a:lnTo>
                    <a:pt x="593334" y="0"/>
                  </a:lnTo>
                  <a:lnTo>
                    <a:pt x="593334" y="875770"/>
                  </a:lnTo>
                  <a:lnTo>
                    <a:pt x="0" y="875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9929144" y="2425179"/>
            <a:ext cx="7403299" cy="6903576"/>
          </a:xfrm>
          <a:custGeom>
            <a:avLst/>
            <a:gdLst/>
            <a:ahLst/>
            <a:cxnLst/>
            <a:rect r="r" b="b" t="t" l="l"/>
            <a:pathLst>
              <a:path h="6903576" w="7403299">
                <a:moveTo>
                  <a:pt x="0" y="0"/>
                </a:moveTo>
                <a:lnTo>
                  <a:pt x="7403299" y="0"/>
                </a:lnTo>
                <a:lnTo>
                  <a:pt x="7403299" y="6903577"/>
                </a:lnTo>
                <a:lnTo>
                  <a:pt x="0" y="690357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1133759" y="1116107"/>
            <a:ext cx="7812430" cy="863600"/>
          </a:xfrm>
          <a:prstGeom prst="rect">
            <a:avLst/>
          </a:prstGeom>
        </p:spPr>
        <p:txBody>
          <a:bodyPr anchor="t" rtlCol="false" tIns="0" lIns="0" bIns="0" rIns="0">
            <a:spAutoFit/>
          </a:bodyPr>
          <a:lstStyle/>
          <a:p>
            <a:pPr>
              <a:lnSpc>
                <a:spcPts val="7000"/>
              </a:lnSpc>
              <a:spcBef>
                <a:spcPct val="0"/>
              </a:spcBef>
            </a:pPr>
            <a:r>
              <a:rPr lang="en-US" sz="5000">
                <a:solidFill>
                  <a:srgbClr val="FFFFFF"/>
                </a:solidFill>
                <a:latin typeface="Inter Bold"/>
              </a:rPr>
              <a:t>Integrantes  do grupo</a:t>
            </a:r>
          </a:p>
        </p:txBody>
      </p:sp>
      <p:grpSp>
        <p:nvGrpSpPr>
          <p:cNvPr name="Group 22" id="22"/>
          <p:cNvGrpSpPr/>
          <p:nvPr/>
        </p:nvGrpSpPr>
        <p:grpSpPr>
          <a:xfrm rot="0">
            <a:off x="876300" y="2507096"/>
            <a:ext cx="8069889" cy="962025"/>
            <a:chOff x="0" y="0"/>
            <a:chExt cx="10759852" cy="1282700"/>
          </a:xfrm>
        </p:grpSpPr>
        <p:sp>
          <p:nvSpPr>
            <p:cNvPr name="Freeform 23" id="23"/>
            <p:cNvSpPr/>
            <p:nvPr/>
          </p:nvSpPr>
          <p:spPr>
            <a:xfrm flipH="false" flipV="false" rot="5400000">
              <a:off x="141218" y="27448"/>
              <a:ext cx="593334" cy="875770"/>
            </a:xfrm>
            <a:custGeom>
              <a:avLst/>
              <a:gdLst/>
              <a:ahLst/>
              <a:cxnLst/>
              <a:rect r="r" b="b" t="t" l="l"/>
              <a:pathLst>
                <a:path h="875770" w="593334">
                  <a:moveTo>
                    <a:pt x="0" y="0"/>
                  </a:moveTo>
                  <a:lnTo>
                    <a:pt x="593334" y="0"/>
                  </a:lnTo>
                  <a:lnTo>
                    <a:pt x="593334" y="875770"/>
                  </a:lnTo>
                  <a:lnTo>
                    <a:pt x="0" y="875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153836" y="0"/>
              <a:ext cx="9606016" cy="762000"/>
            </a:xfrm>
            <a:prstGeom prst="rect">
              <a:avLst/>
            </a:prstGeom>
          </p:spPr>
          <p:txBody>
            <a:bodyPr anchor="t" rtlCol="false" tIns="0" lIns="0" bIns="0" rIns="0">
              <a:spAutoFit/>
            </a:bodyPr>
            <a:lstStyle/>
            <a:p>
              <a:pPr>
                <a:lnSpc>
                  <a:spcPts val="4560"/>
                </a:lnSpc>
              </a:pPr>
              <a:r>
                <a:rPr lang="en-US" sz="3800">
                  <a:solidFill>
                    <a:srgbClr val="FFFFFF"/>
                  </a:solidFill>
                  <a:latin typeface="Open Sans"/>
                </a:rPr>
                <a:t>Arthur Salim da Costa</a:t>
              </a:r>
            </a:p>
          </p:txBody>
        </p:sp>
        <p:sp>
          <p:nvSpPr>
            <p:cNvPr name="TextBox 25" id="25"/>
            <p:cNvSpPr txBox="true"/>
            <p:nvPr/>
          </p:nvSpPr>
          <p:spPr>
            <a:xfrm rot="0">
              <a:off x="1141136" y="787400"/>
              <a:ext cx="5872610" cy="495300"/>
            </a:xfrm>
            <a:prstGeom prst="rect">
              <a:avLst/>
            </a:prstGeom>
          </p:spPr>
          <p:txBody>
            <a:bodyPr anchor="t" rtlCol="false" tIns="0" lIns="0" bIns="0" rIns="0">
              <a:spAutoFit/>
            </a:bodyPr>
            <a:lstStyle/>
            <a:p>
              <a:pPr>
                <a:lnSpc>
                  <a:spcPts val="2999"/>
                </a:lnSpc>
              </a:pPr>
              <a:r>
                <a:rPr lang="en-US" sz="2499">
                  <a:solidFill>
                    <a:srgbClr val="36D6CB"/>
                  </a:solidFill>
                  <a:latin typeface="Open Sans"/>
                </a:rPr>
                <a:t>Matrícula: 2019039308</a:t>
              </a:r>
            </a:p>
          </p:txBody>
        </p:sp>
      </p:grpSp>
      <p:grpSp>
        <p:nvGrpSpPr>
          <p:cNvPr name="Group 26" id="26"/>
          <p:cNvGrpSpPr/>
          <p:nvPr/>
        </p:nvGrpSpPr>
        <p:grpSpPr>
          <a:xfrm rot="0">
            <a:off x="876300" y="3801986"/>
            <a:ext cx="6049041" cy="990600"/>
            <a:chOff x="0" y="0"/>
            <a:chExt cx="8065388" cy="1320800"/>
          </a:xfrm>
        </p:grpSpPr>
        <p:sp>
          <p:nvSpPr>
            <p:cNvPr name="Freeform 27" id="27"/>
            <p:cNvSpPr/>
            <p:nvPr/>
          </p:nvSpPr>
          <p:spPr>
            <a:xfrm flipH="false" flipV="false" rot="5400000">
              <a:off x="141218" y="-37835"/>
              <a:ext cx="593334" cy="875770"/>
            </a:xfrm>
            <a:custGeom>
              <a:avLst/>
              <a:gdLst/>
              <a:ahLst/>
              <a:cxnLst/>
              <a:rect r="r" b="b" t="t" l="l"/>
              <a:pathLst>
                <a:path h="875770" w="593334">
                  <a:moveTo>
                    <a:pt x="0" y="0"/>
                  </a:moveTo>
                  <a:lnTo>
                    <a:pt x="593334" y="0"/>
                  </a:lnTo>
                  <a:lnTo>
                    <a:pt x="593334" y="875770"/>
                  </a:lnTo>
                  <a:lnTo>
                    <a:pt x="0" y="875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1153836" y="0"/>
              <a:ext cx="6911552" cy="800100"/>
            </a:xfrm>
            <a:prstGeom prst="rect">
              <a:avLst/>
            </a:prstGeom>
          </p:spPr>
          <p:txBody>
            <a:bodyPr anchor="t" rtlCol="false" tIns="0" lIns="0" bIns="0" rIns="0">
              <a:spAutoFit/>
            </a:bodyPr>
            <a:lstStyle/>
            <a:p>
              <a:pPr>
                <a:lnSpc>
                  <a:spcPts val="4799"/>
                </a:lnSpc>
              </a:pPr>
              <a:r>
                <a:rPr lang="en-US" sz="3999">
                  <a:solidFill>
                    <a:srgbClr val="FFFFFF"/>
                  </a:solidFill>
                  <a:latin typeface="Open Sans"/>
                </a:rPr>
                <a:t>Emanoel Silva Lima</a:t>
              </a:r>
            </a:p>
          </p:txBody>
        </p:sp>
        <p:sp>
          <p:nvSpPr>
            <p:cNvPr name="TextBox 29" id="29"/>
            <p:cNvSpPr txBox="true"/>
            <p:nvPr/>
          </p:nvSpPr>
          <p:spPr>
            <a:xfrm rot="0">
              <a:off x="1204636" y="825500"/>
              <a:ext cx="5809110" cy="495300"/>
            </a:xfrm>
            <a:prstGeom prst="rect">
              <a:avLst/>
            </a:prstGeom>
          </p:spPr>
          <p:txBody>
            <a:bodyPr anchor="t" rtlCol="false" tIns="0" lIns="0" bIns="0" rIns="0">
              <a:spAutoFit/>
            </a:bodyPr>
            <a:lstStyle/>
            <a:p>
              <a:pPr>
                <a:lnSpc>
                  <a:spcPts val="2999"/>
                </a:lnSpc>
              </a:pPr>
              <a:r>
                <a:rPr lang="en-US" sz="2499">
                  <a:solidFill>
                    <a:srgbClr val="36D6CB"/>
                  </a:solidFill>
                  <a:latin typeface="Open Sans"/>
                </a:rPr>
                <a:t>Matrícula: 2020034224</a:t>
              </a:r>
            </a:p>
          </p:txBody>
        </p:sp>
      </p:grpSp>
      <p:grpSp>
        <p:nvGrpSpPr>
          <p:cNvPr name="Group 30" id="30"/>
          <p:cNvGrpSpPr/>
          <p:nvPr/>
        </p:nvGrpSpPr>
        <p:grpSpPr>
          <a:xfrm rot="0">
            <a:off x="876300" y="5125961"/>
            <a:ext cx="11194605" cy="990600"/>
            <a:chOff x="0" y="0"/>
            <a:chExt cx="14926140" cy="1320800"/>
          </a:xfrm>
        </p:grpSpPr>
        <p:sp>
          <p:nvSpPr>
            <p:cNvPr name="Freeform 31" id="31"/>
            <p:cNvSpPr/>
            <p:nvPr/>
          </p:nvSpPr>
          <p:spPr>
            <a:xfrm flipH="false" flipV="false" rot="5400000">
              <a:off x="141218" y="-37835"/>
              <a:ext cx="593334" cy="875770"/>
            </a:xfrm>
            <a:custGeom>
              <a:avLst/>
              <a:gdLst/>
              <a:ahLst/>
              <a:cxnLst/>
              <a:rect r="r" b="b" t="t" l="l"/>
              <a:pathLst>
                <a:path h="875770" w="593334">
                  <a:moveTo>
                    <a:pt x="0" y="0"/>
                  </a:moveTo>
                  <a:lnTo>
                    <a:pt x="593334" y="0"/>
                  </a:lnTo>
                  <a:lnTo>
                    <a:pt x="593334" y="875770"/>
                  </a:lnTo>
                  <a:lnTo>
                    <a:pt x="0" y="875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1153836" y="0"/>
              <a:ext cx="11507653" cy="800100"/>
            </a:xfrm>
            <a:prstGeom prst="rect">
              <a:avLst/>
            </a:prstGeom>
          </p:spPr>
          <p:txBody>
            <a:bodyPr anchor="t" rtlCol="false" tIns="0" lIns="0" bIns="0" rIns="0">
              <a:spAutoFit/>
            </a:bodyPr>
            <a:lstStyle/>
            <a:p>
              <a:pPr>
                <a:lnSpc>
                  <a:spcPts val="4799"/>
                </a:lnSpc>
              </a:pPr>
              <a:r>
                <a:rPr lang="en-US" sz="3999">
                  <a:solidFill>
                    <a:srgbClr val="FFFFFF"/>
                  </a:solidFill>
                  <a:latin typeface="Open Sans"/>
                </a:rPr>
                <a:t>Joel da Silva Pereira Filho</a:t>
              </a:r>
            </a:p>
          </p:txBody>
        </p:sp>
        <p:sp>
          <p:nvSpPr>
            <p:cNvPr name="TextBox 33" id="33"/>
            <p:cNvSpPr txBox="true"/>
            <p:nvPr/>
          </p:nvSpPr>
          <p:spPr>
            <a:xfrm rot="0">
              <a:off x="1204636" y="825500"/>
              <a:ext cx="13721504" cy="495300"/>
            </a:xfrm>
            <a:prstGeom prst="rect">
              <a:avLst/>
            </a:prstGeom>
          </p:spPr>
          <p:txBody>
            <a:bodyPr anchor="t" rtlCol="false" tIns="0" lIns="0" bIns="0" rIns="0">
              <a:spAutoFit/>
            </a:bodyPr>
            <a:lstStyle/>
            <a:p>
              <a:pPr>
                <a:lnSpc>
                  <a:spcPts val="2999"/>
                </a:lnSpc>
              </a:pPr>
              <a:r>
                <a:rPr lang="en-US" sz="2499">
                  <a:solidFill>
                    <a:srgbClr val="36D6CB"/>
                  </a:solidFill>
                  <a:latin typeface="Open Sans"/>
                </a:rPr>
                <a:t>Matrícula: 2022002730</a:t>
              </a:r>
            </a:p>
          </p:txBody>
        </p:sp>
      </p:grpSp>
      <p:grpSp>
        <p:nvGrpSpPr>
          <p:cNvPr name="Group 34" id="34"/>
          <p:cNvGrpSpPr/>
          <p:nvPr/>
        </p:nvGrpSpPr>
        <p:grpSpPr>
          <a:xfrm rot="0">
            <a:off x="12726246" y="-257409"/>
            <a:ext cx="6221144" cy="3015147"/>
            <a:chOff x="0" y="0"/>
            <a:chExt cx="8294859" cy="4020197"/>
          </a:xfrm>
        </p:grpSpPr>
        <p:grpSp>
          <p:nvGrpSpPr>
            <p:cNvPr name="Group 35" id="35"/>
            <p:cNvGrpSpPr/>
            <p:nvPr/>
          </p:nvGrpSpPr>
          <p:grpSpPr>
            <a:xfrm rot="0">
              <a:off x="299355" y="705618"/>
              <a:ext cx="7538618" cy="1818909"/>
              <a:chOff x="0" y="0"/>
              <a:chExt cx="3788122" cy="913994"/>
            </a:xfrm>
          </p:grpSpPr>
          <p:sp>
            <p:nvSpPr>
              <p:cNvPr name="Freeform 36" id="36"/>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37" id="37"/>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38" id="38"/>
            <p:cNvGrpSpPr/>
            <p:nvPr/>
          </p:nvGrpSpPr>
          <p:grpSpPr>
            <a:xfrm rot="0">
              <a:off x="456886" y="598932"/>
              <a:ext cx="7381087" cy="1818909"/>
              <a:chOff x="0" y="0"/>
              <a:chExt cx="3708963" cy="913994"/>
            </a:xfrm>
          </p:grpSpPr>
          <p:sp>
            <p:nvSpPr>
              <p:cNvPr name="Freeform 39" id="39"/>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40" id="40"/>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41" id="41"/>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42" id="42"/>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5">
                <a:extLst>
                  <a:ext uri="{96DAC541-7B7A-43D3-8B79-37D633B846F1}">
                    <asvg:svgBlip xmlns:asvg="http://schemas.microsoft.com/office/drawing/2016/SVG/main" r:embed="rId16"/>
                  </a:ext>
                </a:extLst>
              </a:blip>
              <a:stretch>
                <a:fillRect l="0" t="-130824" r="0" b="0"/>
              </a:stretch>
            </a:blipFill>
          </p:spPr>
        </p:sp>
        <p:sp>
          <p:nvSpPr>
            <p:cNvPr name="TextBox 43" id="43"/>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44" id="44"/>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7"/>
              <a:stretch>
                <a:fillRect l="0" t="0" r="-113982" b="0"/>
              </a:stretch>
            </a:blipFill>
          </p:spPr>
        </p:sp>
        <p:sp>
          <p:nvSpPr>
            <p:cNvPr name="Freeform 45" id="45"/>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6" id="46"/>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20">
                <a:alphaModFix amt="99000"/>
                <a:extLst>
                  <a:ext uri="{96DAC541-7B7A-43D3-8B79-37D633B846F1}">
                    <asvg:svgBlip xmlns:asvg="http://schemas.microsoft.com/office/drawing/2016/SVG/main" r:embed="rId21"/>
                  </a:ext>
                </a:extLst>
              </a:blip>
              <a:stretch>
                <a:fillRect l="-233704" t="-64506"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2121591"/>
            <a:ext cx="17461745" cy="7384174"/>
            <a:chOff x="0" y="0"/>
            <a:chExt cx="4598978" cy="1944803"/>
          </a:xfrm>
        </p:grpSpPr>
        <p:sp>
          <p:nvSpPr>
            <p:cNvPr name="Freeform 9" id="9"/>
            <p:cNvSpPr/>
            <p:nvPr/>
          </p:nvSpPr>
          <p:spPr>
            <a:xfrm flipH="false" flipV="false" rot="0">
              <a:off x="0" y="0"/>
              <a:ext cx="4598978" cy="1944803"/>
            </a:xfrm>
            <a:custGeom>
              <a:avLst/>
              <a:gdLst/>
              <a:ahLst/>
              <a:cxnLst/>
              <a:rect r="r" b="b" t="t" l="l"/>
              <a:pathLst>
                <a:path h="1944803" w="4598978">
                  <a:moveTo>
                    <a:pt x="22612" y="0"/>
                  </a:moveTo>
                  <a:lnTo>
                    <a:pt x="4576367" y="0"/>
                  </a:lnTo>
                  <a:cubicBezTo>
                    <a:pt x="4582364" y="0"/>
                    <a:pt x="4588115" y="2382"/>
                    <a:pt x="4592355" y="6623"/>
                  </a:cubicBezTo>
                  <a:cubicBezTo>
                    <a:pt x="4596596" y="10863"/>
                    <a:pt x="4598978" y="16615"/>
                    <a:pt x="4598978" y="22612"/>
                  </a:cubicBezTo>
                  <a:lnTo>
                    <a:pt x="4598978" y="1922191"/>
                  </a:lnTo>
                  <a:cubicBezTo>
                    <a:pt x="4598978" y="1934679"/>
                    <a:pt x="4588855" y="1944803"/>
                    <a:pt x="4576367" y="1944803"/>
                  </a:cubicBezTo>
                  <a:lnTo>
                    <a:pt x="22612" y="1944803"/>
                  </a:lnTo>
                  <a:cubicBezTo>
                    <a:pt x="10124" y="1944803"/>
                    <a:pt x="0" y="1934679"/>
                    <a:pt x="0" y="1922191"/>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4598978" cy="1944803"/>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20</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660954" y="3730866"/>
            <a:ext cx="16813631" cy="4687068"/>
          </a:xfrm>
          <a:custGeom>
            <a:avLst/>
            <a:gdLst/>
            <a:ahLst/>
            <a:cxnLst/>
            <a:rect r="r" b="b" t="t" l="l"/>
            <a:pathLst>
              <a:path h="4687068" w="16813631">
                <a:moveTo>
                  <a:pt x="0" y="0"/>
                </a:moveTo>
                <a:lnTo>
                  <a:pt x="16813632" y="0"/>
                </a:lnTo>
                <a:lnTo>
                  <a:pt x="16813632" y="4687068"/>
                </a:lnTo>
                <a:lnTo>
                  <a:pt x="0" y="4687068"/>
                </a:lnTo>
                <a:lnTo>
                  <a:pt x="0" y="0"/>
                </a:lnTo>
                <a:close/>
              </a:path>
            </a:pathLst>
          </a:custGeom>
          <a:blipFill>
            <a:blip r:embed="rId16"/>
            <a:stretch>
              <a:fillRect l="-8339" t="-13638" r="-7553" b="-13638"/>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 Caso de Uso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2715033" y="2596597"/>
            <a:ext cx="12857935" cy="6337265"/>
            <a:chOff x="0" y="0"/>
            <a:chExt cx="1766493" cy="870648"/>
          </a:xfrm>
        </p:grpSpPr>
        <p:sp>
          <p:nvSpPr>
            <p:cNvPr name="Freeform 9" id="9"/>
            <p:cNvSpPr/>
            <p:nvPr/>
          </p:nvSpPr>
          <p:spPr>
            <a:xfrm flipH="false" flipV="false" rot="0">
              <a:off x="0" y="0"/>
              <a:ext cx="1766493" cy="870648"/>
            </a:xfrm>
            <a:custGeom>
              <a:avLst/>
              <a:gdLst/>
              <a:ahLst/>
              <a:cxnLst/>
              <a:rect r="r" b="b" t="t" l="l"/>
              <a:pathLst>
                <a:path h="870648" w="1766493">
                  <a:moveTo>
                    <a:pt x="30708" y="0"/>
                  </a:moveTo>
                  <a:lnTo>
                    <a:pt x="1735786" y="0"/>
                  </a:lnTo>
                  <a:cubicBezTo>
                    <a:pt x="1752745" y="0"/>
                    <a:pt x="1766493" y="13748"/>
                    <a:pt x="1766493" y="30708"/>
                  </a:cubicBezTo>
                  <a:lnTo>
                    <a:pt x="1766493" y="839940"/>
                  </a:lnTo>
                  <a:cubicBezTo>
                    <a:pt x="1766493" y="856900"/>
                    <a:pt x="1752745" y="870648"/>
                    <a:pt x="1735786" y="870648"/>
                  </a:cubicBezTo>
                  <a:lnTo>
                    <a:pt x="30708" y="870648"/>
                  </a:lnTo>
                  <a:cubicBezTo>
                    <a:pt x="13748" y="870648"/>
                    <a:pt x="0" y="856900"/>
                    <a:pt x="0" y="839940"/>
                  </a:cubicBezTo>
                  <a:lnTo>
                    <a:pt x="0" y="30708"/>
                  </a:lnTo>
                  <a:cubicBezTo>
                    <a:pt x="0" y="13748"/>
                    <a:pt x="13748" y="0"/>
                    <a:pt x="30708" y="0"/>
                  </a:cubicBezTo>
                  <a:close/>
                </a:path>
              </a:pathLst>
            </a:custGeom>
            <a:solidFill>
              <a:srgbClr val="FFFFFF"/>
            </a:solidFill>
          </p:spPr>
        </p:sp>
        <p:sp>
          <p:nvSpPr>
            <p:cNvPr name="TextBox 10" id="10"/>
            <p:cNvSpPr txBox="true"/>
            <p:nvPr/>
          </p:nvSpPr>
          <p:spPr>
            <a:xfrm>
              <a:off x="0" y="0"/>
              <a:ext cx="1766493" cy="87064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21</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4105049" y="4152547"/>
            <a:ext cx="10367343" cy="3386507"/>
          </a:xfrm>
          <a:custGeom>
            <a:avLst/>
            <a:gdLst/>
            <a:ahLst/>
            <a:cxnLst/>
            <a:rect r="r" b="b" t="t" l="l"/>
            <a:pathLst>
              <a:path h="3386507" w="10367343">
                <a:moveTo>
                  <a:pt x="0" y="0"/>
                </a:moveTo>
                <a:lnTo>
                  <a:pt x="10367343" y="0"/>
                </a:lnTo>
                <a:lnTo>
                  <a:pt x="10367343" y="3386507"/>
                </a:lnTo>
                <a:lnTo>
                  <a:pt x="0" y="3386507"/>
                </a:lnTo>
                <a:lnTo>
                  <a:pt x="0" y="0"/>
                </a:lnTo>
                <a:close/>
              </a:path>
            </a:pathLst>
          </a:custGeom>
          <a:blipFill>
            <a:blip r:embed="rId16"/>
            <a:stretch>
              <a:fillRect l="-25716" t="-44815" r="-189120" b="-529865"/>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Caso de Uso</a:t>
            </a:r>
          </a:p>
        </p:txBody>
      </p:sp>
      <p:sp>
        <p:nvSpPr>
          <p:cNvPr name="TextBox 39" id="39"/>
          <p:cNvSpPr txBox="true"/>
          <p:nvPr/>
        </p:nvSpPr>
        <p:spPr>
          <a:xfrm rot="0">
            <a:off x="5195950" y="3148312"/>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Caso de Uso Gerenciar Curso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aphicFrame>
        <p:nvGraphicFramePr>
          <p:cNvPr name="Table 5" id="5"/>
          <p:cNvGraphicFramePr>
            <a:graphicFrameLocks noGrp="true"/>
          </p:cNvGraphicFramePr>
          <p:nvPr/>
        </p:nvGraphicFramePr>
        <p:xfrm>
          <a:off x="1028700" y="1028700"/>
          <a:ext cx="16230600" cy="8096392"/>
        </p:xfrm>
        <a:graphic>
          <a:graphicData uri="http://schemas.openxmlformats.org/drawingml/2006/table">
            <a:tbl>
              <a:tblPr/>
              <a:tblGrid>
                <a:gridCol w="2644778"/>
                <a:gridCol w="13585822"/>
              </a:tblGrid>
              <a:tr h="964294">
                <a:tc gridSpan="2">
                  <a:txBody>
                    <a:bodyPr anchor="t" rtlCol="false"/>
                    <a:lstStyle/>
                    <a:p>
                      <a:pPr algn="l">
                        <a:lnSpc>
                          <a:spcPts val="3920"/>
                        </a:lnSpc>
                        <a:defRPr/>
                      </a:pPr>
                      <a:r>
                        <a:rPr lang="en-US" sz="2800">
                          <a:solidFill>
                            <a:srgbClr val="FFFFFF"/>
                          </a:solidFill>
                          <a:latin typeface="Montserrat Bold"/>
                        </a:rPr>
                        <a:t>Caso de Uso: Gerenciar Curso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366EB8"/>
                    </a:solidFill>
                  </a:tcPr>
                </a:tc>
                <a:tc hMerge="true">
                  <a:txBody>
                    <a:bodyPr anchor="t" rtlCol="false"/>
                    <a:lstStyle/>
                    <a:p>
                      <a:pPr algn="l">
                        <a:lnSpc>
                          <a:spcPts val="3920"/>
                        </a:lnSpc>
                        <a:defRPr/>
                      </a:pPr>
                      <a:r>
                        <a:rPr lang="en-US" sz="2800">
                          <a:solidFill>
                            <a:srgbClr val="FFFFFF"/>
                          </a:solidFill>
                          <a:latin typeface="Montserrat Bold"/>
                        </a:rPr>
                        <a:t>Caso de Uso: Gerenciar Curso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366EB8"/>
                    </a:solidFill>
                  </a:tcPr>
                </a:tc>
              </a:tr>
              <a:tr h="1212169">
                <a:tc>
                  <a:txBody>
                    <a:bodyPr anchor="t" rtlCol="false"/>
                    <a:lstStyle/>
                    <a:p>
                      <a:pPr algn="ctr">
                        <a:lnSpc>
                          <a:spcPts val="2963"/>
                        </a:lnSpc>
                        <a:defRPr/>
                      </a:pPr>
                      <a:r>
                        <a:rPr lang="en-US" sz="2116">
                          <a:solidFill>
                            <a:srgbClr val="FFFFFF"/>
                          </a:solidFill>
                          <a:latin typeface="Montserrat"/>
                        </a:rPr>
                        <a:t>Descrição: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Este caso de uso permite ao administrador gerenciar cursos, incluindo a criação, edição e exclusão de cursos e módulos educacionais.</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30629">
                <a:tc>
                  <a:txBody>
                    <a:bodyPr anchor="t" rtlCol="false"/>
                    <a:lstStyle/>
                    <a:p>
                      <a:pPr algn="ctr">
                        <a:lnSpc>
                          <a:spcPts val="2963"/>
                        </a:lnSpc>
                        <a:defRPr/>
                      </a:pPr>
                      <a:r>
                        <a:rPr lang="en-US" sz="2116">
                          <a:solidFill>
                            <a:srgbClr val="FFFFFF"/>
                          </a:solidFill>
                          <a:latin typeface="Montserrat"/>
                        </a:rPr>
                        <a:t>Ator:</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Administrador</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575332">
                <a:tc>
                  <a:txBody>
                    <a:bodyPr anchor="t" rtlCol="false"/>
                    <a:lstStyle/>
                    <a:p>
                      <a:pPr algn="ctr">
                        <a:lnSpc>
                          <a:spcPts val="2963"/>
                        </a:lnSpc>
                        <a:defRPr/>
                      </a:pPr>
                      <a:r>
                        <a:rPr lang="en-US" sz="2116">
                          <a:solidFill>
                            <a:srgbClr val="FFFFFF"/>
                          </a:solidFill>
                          <a:latin typeface="Montserrat"/>
                        </a:rPr>
                        <a:t>Fluxo de Eventos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1. O administrador acessa seu painel de administração.</a:t>
                      </a:r>
                      <a:endParaRPr lang="en-US" sz="1100"/>
                    </a:p>
                    <a:p>
                      <a:pPr>
                        <a:lnSpc>
                          <a:spcPts val="2963"/>
                        </a:lnSpc>
                      </a:pPr>
                      <a:r>
                        <a:rPr lang="en-US" sz="2116">
                          <a:solidFill>
                            <a:srgbClr val="FFFFFF"/>
                          </a:solidFill>
                          <a:latin typeface="Montserrat"/>
                        </a:rPr>
                        <a:t>2. Seleciona a opção de gerenciar cursos.</a:t>
                      </a:r>
                    </a:p>
                    <a:p>
                      <a:pPr>
                        <a:lnSpc>
                          <a:spcPts val="2963"/>
                        </a:lnSpc>
                      </a:pPr>
                      <a:r>
                        <a:rPr lang="en-US" sz="2116">
                          <a:solidFill>
                            <a:srgbClr val="FFFFFF"/>
                          </a:solidFill>
                          <a:latin typeface="Montserrat"/>
                        </a:rPr>
                        <a:t>3. Pode escolher criar um novo curso, editar um existente ou excluí-lo.</a:t>
                      </a:r>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938637">
                <a:tc>
                  <a:txBody>
                    <a:bodyPr anchor="t" rtlCol="false"/>
                    <a:lstStyle/>
                    <a:p>
                      <a:pPr algn="ctr">
                        <a:lnSpc>
                          <a:spcPts val="2963"/>
                        </a:lnSpc>
                        <a:defRPr/>
                      </a:pPr>
                      <a:r>
                        <a:rPr lang="en-US" sz="2116">
                          <a:solidFill>
                            <a:srgbClr val="FFFFFF"/>
                          </a:solidFill>
                          <a:latin typeface="Montserrat"/>
                        </a:rPr>
                        <a:t>Fluxo Básico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 O administrador cria um novo curso, define módulos e adiciona conteúdo educacional.</a:t>
                      </a:r>
                      <a:endParaRPr lang="en-US" sz="1100"/>
                    </a:p>
                    <a:p>
                      <a:pPr>
                        <a:lnSpc>
                          <a:spcPts val="2963"/>
                        </a:lnSpc>
                      </a:pPr>
                      <a:r>
                        <a:rPr lang="en-US" sz="2116">
                          <a:solidFill>
                            <a:srgbClr val="FFFFFF"/>
                          </a:solidFill>
                          <a:latin typeface="Montserrat"/>
                        </a:rPr>
                        <a:t>- O administrador edita um curso existente para atualizar informações.</a:t>
                      </a:r>
                    </a:p>
                    <a:p>
                      <a:pPr>
                        <a:lnSpc>
                          <a:spcPts val="2963"/>
                        </a:lnSpc>
                      </a:pPr>
                      <a:r>
                        <a:rPr lang="en-US" sz="2116">
                          <a:solidFill>
                            <a:srgbClr val="FFFFFF"/>
                          </a:solidFill>
                          <a:latin typeface="Montserrat"/>
                        </a:rPr>
                        <a:t>- O administrador exclui um curso, removendo-o do sistema.</a:t>
                      </a:r>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575332">
                <a:tc>
                  <a:txBody>
                    <a:bodyPr anchor="t" rtlCol="false"/>
                    <a:lstStyle/>
                    <a:p>
                      <a:pPr algn="ctr">
                        <a:lnSpc>
                          <a:spcPts val="2963"/>
                        </a:lnSpc>
                        <a:defRPr/>
                      </a:pPr>
                      <a:r>
                        <a:rPr lang="en-US" sz="2116">
                          <a:solidFill>
                            <a:srgbClr val="FFFFFF"/>
                          </a:solidFill>
                          <a:latin typeface="Montserrat"/>
                        </a:rPr>
                        <a:t>Fluxo Alternativo: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 Se a criação do curso falhar, exibe uma mensagem de erro e volta para painel anterior </a:t>
                      </a:r>
                      <a:endParaRPr lang="en-US" sz="1100"/>
                    </a:p>
                    <a:p>
                      <a:pPr>
                        <a:lnSpc>
                          <a:spcPts val="2963"/>
                        </a:lnSpc>
                      </a:pPr>
                      <a:r>
                        <a:rPr lang="en-US" sz="2116">
                          <a:solidFill>
                            <a:srgbClr val="FFFFFF"/>
                          </a:solidFill>
                          <a:latin typeface="Montserrat"/>
                        </a:rPr>
                        <a:t>- Se a edição do curso falhar, exibe uma mensagem de erro e volta para painel anterior </a:t>
                      </a:r>
                    </a:p>
                    <a:p>
                      <a:pPr>
                        <a:lnSpc>
                          <a:spcPts val="2963"/>
                        </a:lnSpc>
                      </a:pPr>
                      <a:r>
                        <a:rPr lang="en-US" sz="2116">
                          <a:solidFill>
                            <a:srgbClr val="FFFFFF"/>
                          </a:solidFill>
                          <a:latin typeface="Montserrat"/>
                        </a:rPr>
                        <a:t>-</a:t>
                      </a:r>
                      <a:r>
                        <a:rPr lang="en-US" sz="2116">
                          <a:solidFill>
                            <a:srgbClr val="FFFFFF"/>
                          </a:solidFill>
                          <a:latin typeface="Montserrat"/>
                        </a:rPr>
                        <a:t> Se a exclusão do curso falhar, exibe uma mensagem de erro e volta para painel anterior </a:t>
                      </a:r>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pSp>
        <p:nvGrpSpPr>
          <p:cNvPr name="Group 6" id="6"/>
          <p:cNvGrpSpPr/>
          <p:nvPr/>
        </p:nvGrpSpPr>
        <p:grpSpPr>
          <a:xfrm rot="0">
            <a:off x="-2848902" y="7803133"/>
            <a:ext cx="5526353" cy="5526353"/>
            <a:chOff x="0" y="0"/>
            <a:chExt cx="7368471" cy="7368471"/>
          </a:xfrm>
        </p:grpSpPr>
        <p:sp>
          <p:nvSpPr>
            <p:cNvPr name="Freeform 7" id="7"/>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4">
                <a:alphaModFix amt="53000"/>
              </a:blip>
              <a:stretch>
                <a:fillRect l="0" t="0" r="0" b="0"/>
              </a:stretch>
            </a:blipFill>
          </p:spPr>
        </p:sp>
        <p:grpSp>
          <p:nvGrpSpPr>
            <p:cNvPr name="Group 8" id="8"/>
            <p:cNvGrpSpPr/>
            <p:nvPr/>
          </p:nvGrpSpPr>
          <p:grpSpPr>
            <a:xfrm rot="0">
              <a:off x="3344274" y="1482580"/>
              <a:ext cx="2309571" cy="2541956"/>
              <a:chOff x="0" y="0"/>
              <a:chExt cx="838014" cy="922334"/>
            </a:xfrm>
          </p:grpSpPr>
          <p:sp>
            <p:nvSpPr>
              <p:cNvPr name="Freeform 9" id="9"/>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0" id="10"/>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22</a:t>
              </a:r>
            </a:p>
          </p:txBody>
        </p:sp>
      </p:grpSp>
      <p:grpSp>
        <p:nvGrpSpPr>
          <p:cNvPr name="Group 13" id="13"/>
          <p:cNvGrpSpPr/>
          <p:nvPr/>
        </p:nvGrpSpPr>
        <p:grpSpPr>
          <a:xfrm rot="0">
            <a:off x="12726246" y="-257409"/>
            <a:ext cx="6221144" cy="3015147"/>
            <a:chOff x="0" y="0"/>
            <a:chExt cx="8294859" cy="4020197"/>
          </a:xfrm>
        </p:grpSpPr>
        <p:grpSp>
          <p:nvGrpSpPr>
            <p:cNvPr name="Group 14" id="14"/>
            <p:cNvGrpSpPr/>
            <p:nvPr/>
          </p:nvGrpSpPr>
          <p:grpSpPr>
            <a:xfrm rot="0">
              <a:off x="299355" y="705618"/>
              <a:ext cx="7538618" cy="1818909"/>
              <a:chOff x="0" y="0"/>
              <a:chExt cx="3788122" cy="913994"/>
            </a:xfrm>
          </p:grpSpPr>
          <p:sp>
            <p:nvSpPr>
              <p:cNvPr name="Freeform 15" id="15"/>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16" id="16"/>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17" id="17"/>
            <p:cNvGrpSpPr/>
            <p:nvPr/>
          </p:nvGrpSpPr>
          <p:grpSpPr>
            <a:xfrm rot="0">
              <a:off x="456886" y="598932"/>
              <a:ext cx="7381087" cy="1818909"/>
              <a:chOff x="0" y="0"/>
              <a:chExt cx="3708963" cy="913994"/>
            </a:xfrm>
          </p:grpSpPr>
          <p:sp>
            <p:nvSpPr>
              <p:cNvPr name="Freeform 18" id="18"/>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19" id="19"/>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0" id="20"/>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1" id="21"/>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7">
                <a:extLst>
                  <a:ext uri="{96DAC541-7B7A-43D3-8B79-37D633B846F1}">
                    <asvg:svgBlip xmlns:asvg="http://schemas.microsoft.com/office/drawing/2016/SVG/main" r:embed="rId8"/>
                  </a:ext>
                </a:extLst>
              </a:blip>
              <a:stretch>
                <a:fillRect l="0" t="-130824" r="0" b="0"/>
              </a:stretch>
            </a:blipFill>
          </p:spPr>
        </p:sp>
        <p:sp>
          <p:nvSpPr>
            <p:cNvPr name="TextBox 22" id="22"/>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3" id="23"/>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9"/>
              <a:stretch>
                <a:fillRect l="0" t="0" r="-113982" b="0"/>
              </a:stretch>
            </a:blipFill>
          </p:spPr>
        </p:sp>
        <p:sp>
          <p:nvSpPr>
            <p:cNvPr name="Freeform 24" id="24"/>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2">
                <a:alphaModFix amt="99000"/>
                <a:extLst>
                  <a:ext uri="{96DAC541-7B7A-43D3-8B79-37D633B846F1}">
                    <asvg:svgBlip xmlns:asvg="http://schemas.microsoft.com/office/drawing/2016/SVG/main" r:embed="rId13"/>
                  </a:ext>
                </a:extLst>
              </a:blip>
              <a:stretch>
                <a:fillRect l="-233704" t="-64506" r="0"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23</a:t>
              </a:r>
            </a:p>
          </p:txBody>
        </p:sp>
      </p:grpSp>
      <p:grpSp>
        <p:nvGrpSpPr>
          <p:cNvPr name="Group 19" id="19"/>
          <p:cNvGrpSpPr/>
          <p:nvPr/>
        </p:nvGrpSpPr>
        <p:grpSpPr>
          <a:xfrm rot="0">
            <a:off x="12726246" y="-257409"/>
            <a:ext cx="6221144" cy="3015147"/>
            <a:chOff x="0" y="0"/>
            <a:chExt cx="8294859" cy="4020197"/>
          </a:xfrm>
        </p:grpSpPr>
        <p:grpSp>
          <p:nvGrpSpPr>
            <p:cNvPr name="Group 20" id="20"/>
            <p:cNvGrpSpPr/>
            <p:nvPr/>
          </p:nvGrpSpPr>
          <p:grpSpPr>
            <a:xfrm rot="0">
              <a:off x="299355" y="705618"/>
              <a:ext cx="7538618" cy="1818909"/>
              <a:chOff x="0" y="0"/>
              <a:chExt cx="3788122" cy="913994"/>
            </a:xfrm>
          </p:grpSpPr>
          <p:sp>
            <p:nvSpPr>
              <p:cNvPr name="Freeform 21" id="2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2" id="2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3" id="23"/>
            <p:cNvGrpSpPr/>
            <p:nvPr/>
          </p:nvGrpSpPr>
          <p:grpSpPr>
            <a:xfrm rot="0">
              <a:off x="456886" y="598932"/>
              <a:ext cx="7381087" cy="1818909"/>
              <a:chOff x="0" y="0"/>
              <a:chExt cx="3708963" cy="913994"/>
            </a:xfrm>
          </p:grpSpPr>
          <p:sp>
            <p:nvSpPr>
              <p:cNvPr name="Freeform 24" id="2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5" id="2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6" id="2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7" id="2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8" id="2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9" id="2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0" id="3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2" id="32"/>
          <p:cNvSpPr/>
          <p:nvPr/>
        </p:nvSpPr>
        <p:spPr>
          <a:xfrm flipH="false" flipV="false" rot="0">
            <a:off x="2175887" y="1462254"/>
            <a:ext cx="13936227" cy="8167882"/>
          </a:xfrm>
          <a:custGeom>
            <a:avLst/>
            <a:gdLst/>
            <a:ahLst/>
            <a:cxnLst/>
            <a:rect r="r" b="b" t="t" l="l"/>
            <a:pathLst>
              <a:path h="8167882" w="13936227">
                <a:moveTo>
                  <a:pt x="0" y="0"/>
                </a:moveTo>
                <a:lnTo>
                  <a:pt x="13936226" y="0"/>
                </a:lnTo>
                <a:lnTo>
                  <a:pt x="13936226" y="8167882"/>
                </a:lnTo>
                <a:lnTo>
                  <a:pt x="0" y="8167882"/>
                </a:lnTo>
                <a:lnTo>
                  <a:pt x="0" y="0"/>
                </a:lnTo>
                <a:close/>
              </a:path>
            </a:pathLst>
          </a:custGeom>
          <a:blipFill>
            <a:blip r:embed="rId16"/>
            <a:stretch>
              <a:fillRect l="0" t="0" r="0" b="0"/>
            </a:stretch>
          </a:blipFill>
        </p:spPr>
      </p:sp>
      <p:sp>
        <p:nvSpPr>
          <p:cNvPr name="TextBox 33" id="33"/>
          <p:cNvSpPr txBox="true"/>
          <p:nvPr/>
        </p:nvSpPr>
        <p:spPr>
          <a:xfrm rot="0">
            <a:off x="1028700" y="980924"/>
            <a:ext cx="7133988" cy="481330"/>
          </a:xfrm>
          <a:prstGeom prst="rect">
            <a:avLst/>
          </a:prstGeom>
        </p:spPr>
        <p:txBody>
          <a:bodyPr anchor="t" rtlCol="false" tIns="0" lIns="0" bIns="0" rIns="0">
            <a:spAutoFit/>
          </a:bodyPr>
          <a:lstStyle/>
          <a:p>
            <a:pPr algn="r">
              <a:lnSpc>
                <a:spcPts val="3920"/>
              </a:lnSpc>
            </a:pPr>
            <a:r>
              <a:rPr lang="en-US" sz="2800">
                <a:solidFill>
                  <a:srgbClr val="000000"/>
                </a:solidFill>
                <a:latin typeface="Open Sans Bold"/>
              </a:rPr>
              <a:t>Diagrama de Atividade  Gerenciar Curso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24</a:t>
              </a:r>
            </a:p>
          </p:txBody>
        </p:sp>
      </p:grpSp>
      <p:grpSp>
        <p:nvGrpSpPr>
          <p:cNvPr name="Group 17" id="17"/>
          <p:cNvGrpSpPr/>
          <p:nvPr/>
        </p:nvGrpSpPr>
        <p:grpSpPr>
          <a:xfrm rot="0">
            <a:off x="12726246" y="-257409"/>
            <a:ext cx="6221144" cy="3015147"/>
            <a:chOff x="0" y="0"/>
            <a:chExt cx="8294859" cy="4020197"/>
          </a:xfrm>
        </p:grpSpPr>
        <p:grpSp>
          <p:nvGrpSpPr>
            <p:cNvPr name="Group 18" id="18"/>
            <p:cNvGrpSpPr/>
            <p:nvPr/>
          </p:nvGrpSpPr>
          <p:grpSpPr>
            <a:xfrm rot="0">
              <a:off x="299355" y="705618"/>
              <a:ext cx="7538618" cy="1818909"/>
              <a:chOff x="0" y="0"/>
              <a:chExt cx="3788122" cy="913994"/>
            </a:xfrm>
          </p:grpSpPr>
          <p:sp>
            <p:nvSpPr>
              <p:cNvPr name="Freeform 19" id="19"/>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0" id="20"/>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1" id="21"/>
            <p:cNvGrpSpPr/>
            <p:nvPr/>
          </p:nvGrpSpPr>
          <p:grpSpPr>
            <a:xfrm rot="0">
              <a:off x="456886" y="598932"/>
              <a:ext cx="7381087" cy="1818909"/>
              <a:chOff x="0" y="0"/>
              <a:chExt cx="3708963" cy="913994"/>
            </a:xfrm>
          </p:grpSpPr>
          <p:sp>
            <p:nvSpPr>
              <p:cNvPr name="Freeform 22" id="22"/>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3" id="23"/>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4" id="24"/>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5" id="25"/>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6" id="26"/>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7" id="27"/>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28" id="28"/>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0" id="30"/>
          <p:cNvGrpSpPr/>
          <p:nvPr/>
        </p:nvGrpSpPr>
        <p:grpSpPr>
          <a:xfrm rot="0">
            <a:off x="-2581269" y="827479"/>
            <a:ext cx="12287522" cy="1078989"/>
            <a:chOff x="0" y="0"/>
            <a:chExt cx="3236220" cy="284178"/>
          </a:xfrm>
        </p:grpSpPr>
        <p:sp>
          <p:nvSpPr>
            <p:cNvPr name="Freeform 31" id="31"/>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2" id="32"/>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3" id="33"/>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2715033" y="2596597"/>
            <a:ext cx="12857935" cy="6337265"/>
            <a:chOff x="0" y="0"/>
            <a:chExt cx="1766493" cy="870648"/>
          </a:xfrm>
        </p:grpSpPr>
        <p:sp>
          <p:nvSpPr>
            <p:cNvPr name="Freeform 35" id="35"/>
            <p:cNvSpPr/>
            <p:nvPr/>
          </p:nvSpPr>
          <p:spPr>
            <a:xfrm flipH="false" flipV="false" rot="0">
              <a:off x="0" y="0"/>
              <a:ext cx="1766493" cy="870648"/>
            </a:xfrm>
            <a:custGeom>
              <a:avLst/>
              <a:gdLst/>
              <a:ahLst/>
              <a:cxnLst/>
              <a:rect r="r" b="b" t="t" l="l"/>
              <a:pathLst>
                <a:path h="870648" w="1766493">
                  <a:moveTo>
                    <a:pt x="30708" y="0"/>
                  </a:moveTo>
                  <a:lnTo>
                    <a:pt x="1735786" y="0"/>
                  </a:lnTo>
                  <a:cubicBezTo>
                    <a:pt x="1752745" y="0"/>
                    <a:pt x="1766493" y="13748"/>
                    <a:pt x="1766493" y="30708"/>
                  </a:cubicBezTo>
                  <a:lnTo>
                    <a:pt x="1766493" y="839940"/>
                  </a:lnTo>
                  <a:cubicBezTo>
                    <a:pt x="1766493" y="856900"/>
                    <a:pt x="1752745" y="870648"/>
                    <a:pt x="1735786" y="870648"/>
                  </a:cubicBezTo>
                  <a:lnTo>
                    <a:pt x="30708" y="870648"/>
                  </a:lnTo>
                  <a:cubicBezTo>
                    <a:pt x="13748" y="870648"/>
                    <a:pt x="0" y="856900"/>
                    <a:pt x="0" y="839940"/>
                  </a:cubicBezTo>
                  <a:lnTo>
                    <a:pt x="0" y="30708"/>
                  </a:lnTo>
                  <a:cubicBezTo>
                    <a:pt x="0" y="13748"/>
                    <a:pt x="13748" y="0"/>
                    <a:pt x="30708" y="0"/>
                  </a:cubicBezTo>
                  <a:close/>
                </a:path>
              </a:pathLst>
            </a:custGeom>
            <a:solidFill>
              <a:srgbClr val="FFFFFF"/>
            </a:solidFill>
          </p:spPr>
        </p:sp>
        <p:sp>
          <p:nvSpPr>
            <p:cNvPr name="TextBox 36" id="36"/>
            <p:cNvSpPr txBox="true"/>
            <p:nvPr/>
          </p:nvSpPr>
          <p:spPr>
            <a:xfrm>
              <a:off x="0" y="0"/>
              <a:ext cx="1766493" cy="870648"/>
            </a:xfrm>
            <a:prstGeom prst="rect">
              <a:avLst/>
            </a:prstGeom>
          </p:spPr>
          <p:txBody>
            <a:bodyPr anchor="ctr" rtlCol="false" tIns="50800" lIns="50800" bIns="50800" rIns="50800"/>
            <a:lstStyle/>
            <a:p>
              <a:pPr algn="ctr">
                <a:lnSpc>
                  <a:spcPts val="2540"/>
                </a:lnSpc>
              </a:pPr>
            </a:p>
          </p:txBody>
        </p:sp>
      </p:grpSp>
      <p:sp>
        <p:nvSpPr>
          <p:cNvPr name="Freeform 37" id="37"/>
          <p:cNvSpPr/>
          <p:nvPr/>
        </p:nvSpPr>
        <p:spPr>
          <a:xfrm flipH="false" flipV="false" rot="0">
            <a:off x="3305374" y="4403991"/>
            <a:ext cx="11677251" cy="3636959"/>
          </a:xfrm>
          <a:custGeom>
            <a:avLst/>
            <a:gdLst/>
            <a:ahLst/>
            <a:cxnLst/>
            <a:rect r="r" b="b" t="t" l="l"/>
            <a:pathLst>
              <a:path h="3636959" w="11677251">
                <a:moveTo>
                  <a:pt x="0" y="0"/>
                </a:moveTo>
                <a:lnTo>
                  <a:pt x="11677252" y="0"/>
                </a:lnTo>
                <a:lnTo>
                  <a:pt x="11677252" y="3636959"/>
                </a:lnTo>
                <a:lnTo>
                  <a:pt x="0" y="3636959"/>
                </a:lnTo>
                <a:lnTo>
                  <a:pt x="0" y="0"/>
                </a:lnTo>
                <a:close/>
              </a:path>
            </a:pathLst>
          </a:custGeom>
          <a:blipFill>
            <a:blip r:embed="rId16"/>
            <a:stretch>
              <a:fillRect l="-41136" t="-63731" r="-79024" b="-52797"/>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Caso de Uso</a:t>
            </a:r>
          </a:p>
        </p:txBody>
      </p:sp>
      <p:sp>
        <p:nvSpPr>
          <p:cNvPr name="TextBox 39" id="39"/>
          <p:cNvSpPr txBox="true"/>
          <p:nvPr/>
        </p:nvSpPr>
        <p:spPr>
          <a:xfrm rot="0">
            <a:off x="5195950" y="3148312"/>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Caso de Uso Autenticar</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505" name="Shape 505"/>
        <p:cNvGrpSpPr/>
        <p:nvPr/>
      </p:nvGrpSpPr>
      <p:grpSpPr>
        <a:xfrm>
          <a:off x="0" y="0"/>
          <a:ext cx="0" cy="0"/>
          <a:chOff x="0" y="0"/>
          <a:chExt cx="0" cy="0"/>
        </a:xfrm>
      </p:grpSpPr>
      <p:sp>
        <p:nvSpPr>
          <p:cNvPr id="506" name="Google Shape;506;p12"/>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507" name="Google Shape;507;p12"/>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08" name="Google Shape;508;p12"/>
          <p:cNvGraphicFramePr/>
          <p:nvPr/>
        </p:nvGraphicFramePr>
        <p:xfrm>
          <a:off x="1028700" y="1028700"/>
          <a:ext cx="3000000" cy="3000000"/>
        </p:xfrm>
        <a:graphic>
          <a:graphicData uri="http://schemas.openxmlformats.org/drawingml/2006/table">
            <a:tbl>
              <a:tblPr>
                <a:noFill/>
                <a:tableStyleId>{190D2338-AE89-4EDE-BE4A-AE8B3BE6EE6E}</a:tableStyleId>
              </a:tblPr>
              <a:tblGrid>
                <a:gridCol w="2644775"/>
                <a:gridCol w="13585825"/>
              </a:tblGrid>
              <a:tr h="964250">
                <a:tc gridSpan="2">
                  <a:txBody>
                    <a:bodyPr/>
                    <a:lstStyle/>
                    <a:p>
                      <a:pPr indent="0" lvl="0" marL="0" marR="0" rtl="0" algn="l">
                        <a:lnSpc>
                          <a:spcPct val="140000"/>
                        </a:lnSpc>
                        <a:spcBef>
                          <a:spcPts val="0"/>
                        </a:spcBef>
                        <a:spcAft>
                          <a:spcPts val="0"/>
                        </a:spcAft>
                        <a:buNone/>
                        <a:defRPr b="0" i="0" sz="1400" u="none" cap="none" strike="noStrike">
                          <a:solidFill>
                            <a:srgbClr val="000000"/>
                          </a:solidFill>
                          <a:latin typeface="Arial"/>
                          <a:ea typeface="Arial"/>
                          <a:cs typeface="Arial"/>
                          <a:sym typeface="Arial"/>
                        </a:defRPr>
                      </a:pPr>
                      <a:r>
                        <a:rPr b="1" lang="en-US" sz="2800" u="none" cap="none" strike="noStrike">
                          <a:solidFill>
                            <a:srgbClr val="FFFFFF"/>
                          </a:solidFill>
                          <a:latin typeface="Montserrat"/>
                          <a:ea typeface="Montserrat"/>
                          <a:cs typeface="Montserrat"/>
                          <a:sym typeface="Montserrat"/>
                        </a:rPr>
                        <a:t>Caso de Uso: Autenticar</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66EB8"/>
                    </a:solidFill>
                  </a:tcPr>
                </a:tc>
                <a:tc hMerge="1"/>
              </a:tr>
              <a:tr h="830600">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Descrição: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Este caso de uso permite tanto ao administrador quanto ao aluno autenticarem-se no sistema.</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30600">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Ator:</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Administrador, Aluno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06462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de Eventos </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1. O ator seleciona a opção de login no sistema.</a:t>
                      </a:r>
                      <a:endParaRPr sz="1100" u="none" cap="none" strike="noStrike"/>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2. Insere suas credenciais de login.</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3. O sistema verifica as credenciais fornecidas.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4. Se as credenciais forem válidas, o ator é autenticado e pode acessar as funcionalidades correspondentes.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5. Se as credenciais forem inválidas, o sistema exibe uma mensagem de erro e solicita que o ator tente novamente.</a:t>
                      </a:r>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20292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Básico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ator fornece corretamente suas credenciais.</a:t>
                      </a:r>
                      <a:endParaRPr sz="1100" u="none" cap="none" strike="noStrike"/>
                    </a:p>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sistema autentica o ator com sucesso.</a:t>
                      </a:r>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336600">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Alternativo: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 Se as credenciais fornecidas estiverem incorretas, exibe uma mensagem de erro.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grpSp>
        <p:nvGrpSpPr>
          <p:cNvPr id="509" name="Google Shape;509;p12"/>
          <p:cNvGrpSpPr/>
          <p:nvPr/>
        </p:nvGrpSpPr>
        <p:grpSpPr>
          <a:xfrm>
            <a:off x="-2848902" y="7803133"/>
            <a:ext cx="5526353" cy="5526353"/>
            <a:chOff x="0" y="0"/>
            <a:chExt cx="7368471" cy="7368471"/>
          </a:xfrm>
        </p:grpSpPr>
        <p:sp>
          <p:nvSpPr>
            <p:cNvPr id="510" name="Google Shape;510;p12"/>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3">
                <a:alphaModFix amt="52999"/>
              </a:blip>
              <a:stretch>
                <a:fillRect b="0" l="0" r="0" t="0"/>
              </a:stretch>
            </a:blipFill>
            <a:ln>
              <a:noFill/>
            </a:ln>
          </p:spPr>
        </p:sp>
        <p:grpSp>
          <p:nvGrpSpPr>
            <p:cNvPr id="511" name="Google Shape;511;p12"/>
            <p:cNvGrpSpPr/>
            <p:nvPr/>
          </p:nvGrpSpPr>
          <p:grpSpPr>
            <a:xfrm>
              <a:off x="3344274" y="1482580"/>
              <a:ext cx="2309566" cy="2541952"/>
              <a:chOff x="0" y="0"/>
              <a:chExt cx="838014" cy="922334"/>
            </a:xfrm>
          </p:grpSpPr>
          <p:sp>
            <p:nvSpPr>
              <p:cNvPr id="512" name="Google Shape;512;p12"/>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12"/>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4">
                <a:alphaModFix/>
              </a:blip>
              <a:stretch>
                <a:fillRect b="0" l="0" r="0" t="0"/>
              </a:stretch>
            </a:blipFill>
            <a:ln>
              <a:noFill/>
            </a:ln>
          </p:spPr>
        </p:sp>
        <p:sp>
          <p:nvSpPr>
            <p:cNvPr id="515" name="Google Shape;515;p12"/>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25</a:t>
              </a:r>
              <a:endParaRPr/>
            </a:p>
          </p:txBody>
        </p:sp>
      </p:grpSp>
      <p:grpSp>
        <p:nvGrpSpPr>
          <p:cNvPr id="516" name="Google Shape;516;p12"/>
          <p:cNvGrpSpPr/>
          <p:nvPr/>
        </p:nvGrpSpPr>
        <p:grpSpPr>
          <a:xfrm>
            <a:off x="12726246" y="-257409"/>
            <a:ext cx="6221250" cy="3015147"/>
            <a:chOff x="0" y="0"/>
            <a:chExt cx="8295000" cy="4020196"/>
          </a:xfrm>
        </p:grpSpPr>
        <p:grpSp>
          <p:nvGrpSpPr>
            <p:cNvPr id="517" name="Google Shape;517;p12"/>
            <p:cNvGrpSpPr/>
            <p:nvPr/>
          </p:nvGrpSpPr>
          <p:grpSpPr>
            <a:xfrm>
              <a:off x="299355" y="705618"/>
              <a:ext cx="7538741" cy="1819150"/>
              <a:chOff x="0" y="0"/>
              <a:chExt cx="3788122" cy="914100"/>
            </a:xfrm>
          </p:grpSpPr>
          <p:sp>
            <p:nvSpPr>
              <p:cNvPr id="518" name="Google Shape;518;p12"/>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519" name="Google Shape;519;p12"/>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12"/>
            <p:cNvGrpSpPr/>
            <p:nvPr/>
          </p:nvGrpSpPr>
          <p:grpSpPr>
            <a:xfrm>
              <a:off x="456886" y="598932"/>
              <a:ext cx="7381207" cy="1819150"/>
              <a:chOff x="0" y="0"/>
              <a:chExt cx="3708963" cy="914100"/>
            </a:xfrm>
          </p:grpSpPr>
          <p:sp>
            <p:nvSpPr>
              <p:cNvPr id="521" name="Google Shape;521;p12"/>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522" name="Google Shape;522;p12"/>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3" name="Google Shape;523;p12"/>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524" name="Google Shape;524;p12"/>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5">
                <a:alphaModFix/>
              </a:blip>
              <a:stretch>
                <a:fillRect b="0" l="0" r="0" t="-130818"/>
              </a:stretch>
            </a:blipFill>
            <a:ln>
              <a:noFill/>
            </a:ln>
          </p:spPr>
        </p:sp>
        <p:sp>
          <p:nvSpPr>
            <p:cNvPr id="525" name="Google Shape;525;p12"/>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526" name="Google Shape;526;p12"/>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6">
                <a:alphaModFix/>
              </a:blip>
              <a:stretch>
                <a:fillRect b="0" l="0" r="-113976" t="0"/>
              </a:stretch>
            </a:blipFill>
            <a:ln>
              <a:noFill/>
            </a:ln>
          </p:spPr>
        </p:sp>
        <p:sp>
          <p:nvSpPr>
            <p:cNvPr id="527" name="Google Shape;527;p12"/>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7">
                <a:alphaModFix/>
              </a:blip>
              <a:stretch>
                <a:fillRect b="0" l="0" r="0" t="0"/>
              </a:stretch>
            </a:blipFill>
            <a:ln>
              <a:noFill/>
            </a:ln>
          </p:spPr>
        </p:sp>
        <p:sp>
          <p:nvSpPr>
            <p:cNvPr id="528" name="Google Shape;528;p12"/>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8">
                <a:alphaModFix amt="99000"/>
              </a:blip>
              <a:stretch>
                <a:fillRect b="0" l="-233689" r="0" t="-64498"/>
              </a:stretch>
            </a:blipFill>
            <a:ln>
              <a:noFill/>
            </a:ln>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028700" y="3211089"/>
            <a:ext cx="15403280" cy="5874910"/>
          </a:xfrm>
          <a:custGeom>
            <a:avLst/>
            <a:gdLst/>
            <a:ahLst/>
            <a:cxnLst/>
            <a:rect r="r" b="b" t="t" l="l"/>
            <a:pathLst>
              <a:path h="5874910" w="15403280">
                <a:moveTo>
                  <a:pt x="0" y="0"/>
                </a:moveTo>
                <a:lnTo>
                  <a:pt x="15403280" y="0"/>
                </a:lnTo>
                <a:lnTo>
                  <a:pt x="15403280" y="5874910"/>
                </a:lnTo>
                <a:lnTo>
                  <a:pt x="0" y="5874910"/>
                </a:lnTo>
                <a:lnTo>
                  <a:pt x="0" y="0"/>
                </a:lnTo>
                <a:close/>
              </a:path>
            </a:pathLst>
          </a:custGeom>
          <a:blipFill>
            <a:blip r:embed="rId4"/>
            <a:stretch>
              <a:fillRect l="0" t="0" r="0" b="0"/>
            </a:stretch>
          </a:blipFill>
        </p:spPr>
      </p:sp>
      <p:sp>
        <p:nvSpPr>
          <p:cNvPr name="Freeform 12" id="12"/>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26</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Atividades</a:t>
            </a:r>
          </a:p>
        </p:txBody>
      </p:sp>
      <p:sp>
        <p:nvSpPr>
          <p:cNvPr name="TextBox 38" id="38"/>
          <p:cNvSpPr txBox="true"/>
          <p:nvPr/>
        </p:nvSpPr>
        <p:spPr>
          <a:xfrm rot="0">
            <a:off x="9978773" y="2291609"/>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Diagrama de Atividade Autenticar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27</a:t>
              </a:r>
            </a:p>
          </p:txBody>
        </p:sp>
      </p:grpSp>
      <p:grpSp>
        <p:nvGrpSpPr>
          <p:cNvPr name="Group 17" id="17"/>
          <p:cNvGrpSpPr/>
          <p:nvPr/>
        </p:nvGrpSpPr>
        <p:grpSpPr>
          <a:xfrm rot="0">
            <a:off x="12726246" y="-257409"/>
            <a:ext cx="6221144" cy="3015147"/>
            <a:chOff x="0" y="0"/>
            <a:chExt cx="8294859" cy="4020197"/>
          </a:xfrm>
        </p:grpSpPr>
        <p:grpSp>
          <p:nvGrpSpPr>
            <p:cNvPr name="Group 18" id="18"/>
            <p:cNvGrpSpPr/>
            <p:nvPr/>
          </p:nvGrpSpPr>
          <p:grpSpPr>
            <a:xfrm rot="0">
              <a:off x="299355" y="705618"/>
              <a:ext cx="7538618" cy="1818909"/>
              <a:chOff x="0" y="0"/>
              <a:chExt cx="3788122" cy="913994"/>
            </a:xfrm>
          </p:grpSpPr>
          <p:sp>
            <p:nvSpPr>
              <p:cNvPr name="Freeform 19" id="19"/>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0" id="20"/>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1" id="21"/>
            <p:cNvGrpSpPr/>
            <p:nvPr/>
          </p:nvGrpSpPr>
          <p:grpSpPr>
            <a:xfrm rot="0">
              <a:off x="456886" y="598932"/>
              <a:ext cx="7381087" cy="1818909"/>
              <a:chOff x="0" y="0"/>
              <a:chExt cx="3708963" cy="913994"/>
            </a:xfrm>
          </p:grpSpPr>
          <p:sp>
            <p:nvSpPr>
              <p:cNvPr name="Freeform 22" id="22"/>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3" id="23"/>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4" id="24"/>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5" id="25"/>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6" id="26"/>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7" id="27"/>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28" id="28"/>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0" id="30"/>
          <p:cNvGrpSpPr/>
          <p:nvPr/>
        </p:nvGrpSpPr>
        <p:grpSpPr>
          <a:xfrm rot="0">
            <a:off x="-2581269" y="827479"/>
            <a:ext cx="12287522" cy="1078989"/>
            <a:chOff x="0" y="0"/>
            <a:chExt cx="3236220" cy="284178"/>
          </a:xfrm>
        </p:grpSpPr>
        <p:sp>
          <p:nvSpPr>
            <p:cNvPr name="Freeform 31" id="31"/>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2" id="32"/>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3" id="33"/>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2715033" y="2596597"/>
            <a:ext cx="12857935" cy="6337265"/>
            <a:chOff x="0" y="0"/>
            <a:chExt cx="1766493" cy="870648"/>
          </a:xfrm>
        </p:grpSpPr>
        <p:sp>
          <p:nvSpPr>
            <p:cNvPr name="Freeform 35" id="35"/>
            <p:cNvSpPr/>
            <p:nvPr/>
          </p:nvSpPr>
          <p:spPr>
            <a:xfrm flipH="false" flipV="false" rot="0">
              <a:off x="0" y="0"/>
              <a:ext cx="1766493" cy="870648"/>
            </a:xfrm>
            <a:custGeom>
              <a:avLst/>
              <a:gdLst/>
              <a:ahLst/>
              <a:cxnLst/>
              <a:rect r="r" b="b" t="t" l="l"/>
              <a:pathLst>
                <a:path h="870648" w="1766493">
                  <a:moveTo>
                    <a:pt x="30708" y="0"/>
                  </a:moveTo>
                  <a:lnTo>
                    <a:pt x="1735786" y="0"/>
                  </a:lnTo>
                  <a:cubicBezTo>
                    <a:pt x="1752745" y="0"/>
                    <a:pt x="1766493" y="13748"/>
                    <a:pt x="1766493" y="30708"/>
                  </a:cubicBezTo>
                  <a:lnTo>
                    <a:pt x="1766493" y="839940"/>
                  </a:lnTo>
                  <a:cubicBezTo>
                    <a:pt x="1766493" y="856900"/>
                    <a:pt x="1752745" y="870648"/>
                    <a:pt x="1735786" y="870648"/>
                  </a:cubicBezTo>
                  <a:lnTo>
                    <a:pt x="30708" y="870648"/>
                  </a:lnTo>
                  <a:cubicBezTo>
                    <a:pt x="13748" y="870648"/>
                    <a:pt x="0" y="856900"/>
                    <a:pt x="0" y="839940"/>
                  </a:cubicBezTo>
                  <a:lnTo>
                    <a:pt x="0" y="30708"/>
                  </a:lnTo>
                  <a:cubicBezTo>
                    <a:pt x="0" y="13748"/>
                    <a:pt x="13748" y="0"/>
                    <a:pt x="30708" y="0"/>
                  </a:cubicBezTo>
                  <a:close/>
                </a:path>
              </a:pathLst>
            </a:custGeom>
            <a:solidFill>
              <a:srgbClr val="FFFFFF"/>
            </a:solidFill>
          </p:spPr>
        </p:sp>
        <p:sp>
          <p:nvSpPr>
            <p:cNvPr name="TextBox 36" id="36"/>
            <p:cNvSpPr txBox="true"/>
            <p:nvPr/>
          </p:nvSpPr>
          <p:spPr>
            <a:xfrm>
              <a:off x="0" y="0"/>
              <a:ext cx="1766493" cy="870648"/>
            </a:xfrm>
            <a:prstGeom prst="rect">
              <a:avLst/>
            </a:prstGeom>
          </p:spPr>
          <p:txBody>
            <a:bodyPr anchor="ctr" rtlCol="false" tIns="50800" lIns="50800" bIns="50800" rIns="50800"/>
            <a:lstStyle/>
            <a:p>
              <a:pPr algn="ctr">
                <a:lnSpc>
                  <a:spcPts val="2540"/>
                </a:lnSpc>
              </a:pPr>
            </a:p>
          </p:txBody>
        </p:sp>
      </p:grpSp>
      <p:sp>
        <p:nvSpPr>
          <p:cNvPr name="Freeform 37" id="37"/>
          <p:cNvSpPr/>
          <p:nvPr/>
        </p:nvSpPr>
        <p:spPr>
          <a:xfrm flipH="false" flipV="false" rot="0">
            <a:off x="4725704" y="4686042"/>
            <a:ext cx="8937451" cy="3672081"/>
          </a:xfrm>
          <a:custGeom>
            <a:avLst/>
            <a:gdLst/>
            <a:ahLst/>
            <a:cxnLst/>
            <a:rect r="r" b="b" t="t" l="l"/>
            <a:pathLst>
              <a:path h="3672081" w="8937451">
                <a:moveTo>
                  <a:pt x="0" y="0"/>
                </a:moveTo>
                <a:lnTo>
                  <a:pt x="8937451" y="0"/>
                </a:lnTo>
                <a:lnTo>
                  <a:pt x="8937451" y="3672081"/>
                </a:lnTo>
                <a:lnTo>
                  <a:pt x="0" y="3672081"/>
                </a:lnTo>
                <a:lnTo>
                  <a:pt x="0" y="0"/>
                </a:lnTo>
                <a:close/>
              </a:path>
            </a:pathLst>
          </a:custGeom>
          <a:blipFill>
            <a:blip r:embed="rId16"/>
            <a:stretch>
              <a:fillRect l="-52715" t="-74986" r="-55462" b="-42089"/>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Caso de Uso</a:t>
            </a:r>
          </a:p>
        </p:txBody>
      </p:sp>
      <p:sp>
        <p:nvSpPr>
          <p:cNvPr name="TextBox 39" id="39"/>
          <p:cNvSpPr txBox="true"/>
          <p:nvPr/>
        </p:nvSpPr>
        <p:spPr>
          <a:xfrm rot="0">
            <a:off x="5195950" y="3148312"/>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Caso de Uso Registrar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aphicFrame>
        <p:nvGraphicFramePr>
          <p:cNvPr name="Table 5" id="5"/>
          <p:cNvGraphicFramePr>
            <a:graphicFrameLocks noGrp="true"/>
          </p:cNvGraphicFramePr>
          <p:nvPr/>
        </p:nvGraphicFramePr>
        <p:xfrm>
          <a:off x="1028700" y="1028700"/>
          <a:ext cx="16230600" cy="8220575"/>
        </p:xfrm>
        <a:graphic>
          <a:graphicData uri="http://schemas.openxmlformats.org/drawingml/2006/table">
            <a:tbl>
              <a:tblPr/>
              <a:tblGrid>
                <a:gridCol w="2644778"/>
                <a:gridCol w="13585822"/>
              </a:tblGrid>
              <a:tr h="964260">
                <a:tc gridSpan="2">
                  <a:txBody>
                    <a:bodyPr anchor="t" rtlCol="false"/>
                    <a:lstStyle/>
                    <a:p>
                      <a:pPr algn="l">
                        <a:lnSpc>
                          <a:spcPts val="3920"/>
                        </a:lnSpc>
                        <a:defRPr/>
                      </a:pPr>
                      <a:r>
                        <a:rPr lang="en-US" sz="2800">
                          <a:solidFill>
                            <a:srgbClr val="FFFFFF"/>
                          </a:solidFill>
                          <a:latin typeface="Montserrat Bold"/>
                        </a:rPr>
                        <a:t>Caso de Uso: Registrar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366EB8"/>
                    </a:solidFill>
                  </a:tcPr>
                </a:tc>
                <a:tc hMerge="true">
                  <a:txBody>
                    <a:bodyPr anchor="t" rtlCol="false"/>
                    <a:lstStyle/>
                    <a:p>
                      <a:pPr algn="l">
                        <a:lnSpc>
                          <a:spcPts val="3920"/>
                        </a:lnSpc>
                        <a:defRPr/>
                      </a:pPr>
                      <a:r>
                        <a:rPr lang="en-US" sz="2800">
                          <a:solidFill>
                            <a:srgbClr val="FFFFFF"/>
                          </a:solidFill>
                          <a:latin typeface="Montserrat Bold"/>
                        </a:rPr>
                        <a:t>Caso de Uso: Registrar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366EB8"/>
                    </a:solidFill>
                  </a:tcPr>
                </a:tc>
              </a:tr>
              <a:tr h="830600">
                <a:tc>
                  <a:txBody>
                    <a:bodyPr anchor="t" rtlCol="false"/>
                    <a:lstStyle/>
                    <a:p>
                      <a:pPr algn="ctr">
                        <a:lnSpc>
                          <a:spcPts val="2963"/>
                        </a:lnSpc>
                        <a:defRPr/>
                      </a:pPr>
                      <a:r>
                        <a:rPr lang="en-US" sz="2116">
                          <a:solidFill>
                            <a:srgbClr val="FFFFFF"/>
                          </a:solidFill>
                          <a:latin typeface="Montserrat"/>
                        </a:rPr>
                        <a:t>Descrição: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Este caso de uso permite ao aluno registrar-se na plataforma.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30600">
                <a:tc>
                  <a:txBody>
                    <a:bodyPr anchor="t" rtlCol="false"/>
                    <a:lstStyle/>
                    <a:p>
                      <a:pPr algn="ctr">
                        <a:lnSpc>
                          <a:spcPts val="2963"/>
                        </a:lnSpc>
                        <a:defRPr/>
                      </a:pPr>
                      <a:r>
                        <a:rPr lang="en-US" sz="2116">
                          <a:solidFill>
                            <a:srgbClr val="FFFFFF"/>
                          </a:solidFill>
                          <a:latin typeface="Montserrat"/>
                        </a:rPr>
                        <a:t>Ator:</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Aluno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2144265">
                <a:tc>
                  <a:txBody>
                    <a:bodyPr anchor="t" rtlCol="false"/>
                    <a:lstStyle/>
                    <a:p>
                      <a:pPr algn="ctr">
                        <a:lnSpc>
                          <a:spcPts val="2963"/>
                        </a:lnSpc>
                        <a:defRPr/>
                      </a:pPr>
                      <a:r>
                        <a:rPr lang="en-US" sz="2116">
                          <a:solidFill>
                            <a:srgbClr val="FFFFFF"/>
                          </a:solidFill>
                          <a:latin typeface="Montserrat"/>
                        </a:rPr>
                        <a:t>Fluxo de Eventos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1. O aluno acessa a página de registro.</a:t>
                      </a:r>
                      <a:endParaRPr lang="en-US" sz="1100"/>
                    </a:p>
                    <a:p>
                      <a:pPr>
                        <a:lnSpc>
                          <a:spcPts val="2963"/>
                        </a:lnSpc>
                      </a:pPr>
                      <a:r>
                        <a:rPr lang="en-US" sz="2116">
                          <a:solidFill>
                            <a:srgbClr val="FFFFFF"/>
                          </a:solidFill>
                          <a:latin typeface="Montserrat"/>
                        </a:rPr>
                        <a:t>  2. Preenche as informações obrigatórias, como nome, e-mail e senha.</a:t>
                      </a:r>
                    </a:p>
                    <a:p>
                      <a:pPr>
                        <a:lnSpc>
                          <a:spcPts val="2963"/>
                        </a:lnSpc>
                      </a:pPr>
                      <a:r>
                        <a:rPr lang="en-US" sz="2116">
                          <a:solidFill>
                            <a:srgbClr val="FFFFFF"/>
                          </a:solidFill>
                          <a:latin typeface="Montserrat"/>
                        </a:rPr>
                        <a:t>  3. Submete o formulário de registro.</a:t>
                      </a:r>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2114254">
                <a:tc>
                  <a:txBody>
                    <a:bodyPr anchor="t" rtlCol="false"/>
                    <a:lstStyle/>
                    <a:p>
                      <a:pPr algn="ctr">
                        <a:lnSpc>
                          <a:spcPts val="2963"/>
                        </a:lnSpc>
                        <a:defRPr/>
                      </a:pPr>
                      <a:r>
                        <a:rPr lang="en-US" sz="2116">
                          <a:solidFill>
                            <a:srgbClr val="FFFFFF"/>
                          </a:solidFill>
                          <a:latin typeface="Montserrat"/>
                        </a:rPr>
                        <a:t>Fluxo Básico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 O aluno preenche corretamente o formulário.</a:t>
                      </a:r>
                      <a:endParaRPr lang="en-US" sz="1100"/>
                    </a:p>
                    <a:p>
                      <a:pPr>
                        <a:lnSpc>
                          <a:spcPts val="2963"/>
                        </a:lnSpc>
                      </a:pPr>
                      <a:r>
                        <a:rPr lang="en-US" sz="2116">
                          <a:solidFill>
                            <a:srgbClr val="FFFFFF"/>
                          </a:solidFill>
                          <a:latin typeface="Montserrat"/>
                        </a:rPr>
                        <a:t>- O sistema valida as informações e cria um perfil para o aluno.</a:t>
                      </a:r>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336597">
                <a:tc>
                  <a:txBody>
                    <a:bodyPr anchor="t" rtlCol="false"/>
                    <a:lstStyle/>
                    <a:p>
                      <a:pPr algn="ctr">
                        <a:lnSpc>
                          <a:spcPts val="2963"/>
                        </a:lnSpc>
                        <a:defRPr/>
                      </a:pPr>
                      <a:r>
                        <a:rPr lang="en-US" sz="2116">
                          <a:solidFill>
                            <a:srgbClr val="FFFFFF"/>
                          </a:solidFill>
                          <a:latin typeface="Montserrat"/>
                        </a:rPr>
                        <a:t>Fluxo Alternativo:</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963"/>
                        </a:lnSpc>
                        <a:defRPr/>
                      </a:pPr>
                      <a:r>
                        <a:rPr lang="en-US" sz="2116">
                          <a:solidFill>
                            <a:srgbClr val="FFFFFF"/>
                          </a:solidFill>
                          <a:latin typeface="Montserrat"/>
                        </a:rPr>
                        <a:t>- Se as informações não forem válidas, exibe uma mensagem de erro e/ou tente novamente.</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pSp>
        <p:nvGrpSpPr>
          <p:cNvPr name="Group 6" id="6"/>
          <p:cNvGrpSpPr/>
          <p:nvPr/>
        </p:nvGrpSpPr>
        <p:grpSpPr>
          <a:xfrm rot="0">
            <a:off x="-2848902" y="7803133"/>
            <a:ext cx="5526353" cy="5526353"/>
            <a:chOff x="0" y="0"/>
            <a:chExt cx="7368471" cy="7368471"/>
          </a:xfrm>
        </p:grpSpPr>
        <p:sp>
          <p:nvSpPr>
            <p:cNvPr name="Freeform 7" id="7"/>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4">
                <a:alphaModFix amt="53000"/>
              </a:blip>
              <a:stretch>
                <a:fillRect l="0" t="0" r="0" b="0"/>
              </a:stretch>
            </a:blipFill>
          </p:spPr>
        </p:sp>
        <p:grpSp>
          <p:nvGrpSpPr>
            <p:cNvPr name="Group 8" id="8"/>
            <p:cNvGrpSpPr/>
            <p:nvPr/>
          </p:nvGrpSpPr>
          <p:grpSpPr>
            <a:xfrm rot="0">
              <a:off x="3344274" y="1482580"/>
              <a:ext cx="2309571" cy="2541956"/>
              <a:chOff x="0" y="0"/>
              <a:chExt cx="838014" cy="922334"/>
            </a:xfrm>
          </p:grpSpPr>
          <p:sp>
            <p:nvSpPr>
              <p:cNvPr name="Freeform 9" id="9"/>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0" id="10"/>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28</a:t>
              </a:r>
            </a:p>
          </p:txBody>
        </p:sp>
      </p:grpSp>
      <p:grpSp>
        <p:nvGrpSpPr>
          <p:cNvPr name="Group 13" id="13"/>
          <p:cNvGrpSpPr/>
          <p:nvPr/>
        </p:nvGrpSpPr>
        <p:grpSpPr>
          <a:xfrm rot="0">
            <a:off x="12726246" y="-257409"/>
            <a:ext cx="6221144" cy="3015147"/>
            <a:chOff x="0" y="0"/>
            <a:chExt cx="8294859" cy="4020197"/>
          </a:xfrm>
        </p:grpSpPr>
        <p:grpSp>
          <p:nvGrpSpPr>
            <p:cNvPr name="Group 14" id="14"/>
            <p:cNvGrpSpPr/>
            <p:nvPr/>
          </p:nvGrpSpPr>
          <p:grpSpPr>
            <a:xfrm rot="0">
              <a:off x="299355" y="705618"/>
              <a:ext cx="7538618" cy="1818909"/>
              <a:chOff x="0" y="0"/>
              <a:chExt cx="3788122" cy="913994"/>
            </a:xfrm>
          </p:grpSpPr>
          <p:sp>
            <p:nvSpPr>
              <p:cNvPr name="Freeform 15" id="15"/>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16" id="16"/>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17" id="17"/>
            <p:cNvGrpSpPr/>
            <p:nvPr/>
          </p:nvGrpSpPr>
          <p:grpSpPr>
            <a:xfrm rot="0">
              <a:off x="456886" y="598932"/>
              <a:ext cx="7381087" cy="1818909"/>
              <a:chOff x="0" y="0"/>
              <a:chExt cx="3708963" cy="913994"/>
            </a:xfrm>
          </p:grpSpPr>
          <p:sp>
            <p:nvSpPr>
              <p:cNvPr name="Freeform 18" id="18"/>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19" id="19"/>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0" id="20"/>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1" id="21"/>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7">
                <a:extLst>
                  <a:ext uri="{96DAC541-7B7A-43D3-8B79-37D633B846F1}">
                    <asvg:svgBlip xmlns:asvg="http://schemas.microsoft.com/office/drawing/2016/SVG/main" r:embed="rId8"/>
                  </a:ext>
                </a:extLst>
              </a:blip>
              <a:stretch>
                <a:fillRect l="0" t="-130824" r="0" b="0"/>
              </a:stretch>
            </a:blipFill>
          </p:spPr>
        </p:sp>
        <p:sp>
          <p:nvSpPr>
            <p:cNvPr name="TextBox 22" id="22"/>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3" id="23"/>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9"/>
              <a:stretch>
                <a:fillRect l="0" t="0" r="-113982" b="0"/>
              </a:stretch>
            </a:blipFill>
          </p:spPr>
        </p:sp>
        <p:sp>
          <p:nvSpPr>
            <p:cNvPr name="Freeform 24" id="24"/>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2">
                <a:alphaModFix amt="99000"/>
                <a:extLst>
                  <a:ext uri="{96DAC541-7B7A-43D3-8B79-37D633B846F1}">
                    <asvg:svgBlip xmlns:asvg="http://schemas.microsoft.com/office/drawing/2016/SVG/main" r:embed="rId13"/>
                  </a:ext>
                </a:extLst>
              </a:blip>
              <a:stretch>
                <a:fillRect l="-233704" t="-64506" r="0" b="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29</a:t>
              </a:r>
            </a:p>
          </p:txBody>
        </p:sp>
      </p:grpSp>
      <p:grpSp>
        <p:nvGrpSpPr>
          <p:cNvPr name="Group 19" id="19"/>
          <p:cNvGrpSpPr/>
          <p:nvPr/>
        </p:nvGrpSpPr>
        <p:grpSpPr>
          <a:xfrm rot="0">
            <a:off x="12726246" y="-257409"/>
            <a:ext cx="6221144" cy="3015147"/>
            <a:chOff x="0" y="0"/>
            <a:chExt cx="8294859" cy="4020197"/>
          </a:xfrm>
        </p:grpSpPr>
        <p:grpSp>
          <p:nvGrpSpPr>
            <p:cNvPr name="Group 20" id="20"/>
            <p:cNvGrpSpPr/>
            <p:nvPr/>
          </p:nvGrpSpPr>
          <p:grpSpPr>
            <a:xfrm rot="0">
              <a:off x="299355" y="705618"/>
              <a:ext cx="7538618" cy="1818909"/>
              <a:chOff x="0" y="0"/>
              <a:chExt cx="3788122" cy="913994"/>
            </a:xfrm>
          </p:grpSpPr>
          <p:sp>
            <p:nvSpPr>
              <p:cNvPr name="Freeform 21" id="2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2" id="2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3" id="23"/>
            <p:cNvGrpSpPr/>
            <p:nvPr/>
          </p:nvGrpSpPr>
          <p:grpSpPr>
            <a:xfrm rot="0">
              <a:off x="456886" y="598932"/>
              <a:ext cx="7381087" cy="1818909"/>
              <a:chOff x="0" y="0"/>
              <a:chExt cx="3708963" cy="913994"/>
            </a:xfrm>
          </p:grpSpPr>
          <p:sp>
            <p:nvSpPr>
              <p:cNvPr name="Freeform 24" id="2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5" id="2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6" id="2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7" id="2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8" id="2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9" id="2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0" id="3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2" id="32"/>
          <p:cNvGrpSpPr/>
          <p:nvPr/>
        </p:nvGrpSpPr>
        <p:grpSpPr>
          <a:xfrm rot="0">
            <a:off x="-2581269" y="827479"/>
            <a:ext cx="12287522" cy="1078989"/>
            <a:chOff x="0" y="0"/>
            <a:chExt cx="3236220" cy="284178"/>
          </a:xfrm>
        </p:grpSpPr>
        <p:sp>
          <p:nvSpPr>
            <p:cNvPr name="Freeform 33" id="33"/>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4" id="34"/>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5" id="35"/>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5340671" y="2405313"/>
            <a:ext cx="8385304" cy="6934615"/>
          </a:xfrm>
          <a:custGeom>
            <a:avLst/>
            <a:gdLst/>
            <a:ahLst/>
            <a:cxnLst/>
            <a:rect r="r" b="b" t="t" l="l"/>
            <a:pathLst>
              <a:path h="6934615" w="8385304">
                <a:moveTo>
                  <a:pt x="0" y="0"/>
                </a:moveTo>
                <a:lnTo>
                  <a:pt x="8385304" y="0"/>
                </a:lnTo>
                <a:lnTo>
                  <a:pt x="8385304" y="6934615"/>
                </a:lnTo>
                <a:lnTo>
                  <a:pt x="0" y="6934615"/>
                </a:lnTo>
                <a:lnTo>
                  <a:pt x="0" y="0"/>
                </a:lnTo>
                <a:close/>
              </a:path>
            </a:pathLst>
          </a:custGeom>
          <a:blipFill>
            <a:blip r:embed="rId16"/>
            <a:stretch>
              <a:fillRect l="0" t="0" r="0" b="0"/>
            </a:stretch>
          </a:blipFill>
        </p:spPr>
      </p:sp>
      <p:sp>
        <p:nvSpPr>
          <p:cNvPr name="TextBox 37" id="37"/>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Atividades</a:t>
            </a:r>
          </a:p>
        </p:txBody>
      </p:sp>
      <p:sp>
        <p:nvSpPr>
          <p:cNvPr name="TextBox 38" id="38"/>
          <p:cNvSpPr txBox="true"/>
          <p:nvPr/>
        </p:nvSpPr>
        <p:spPr>
          <a:xfrm rot="0">
            <a:off x="10370086" y="2136073"/>
            <a:ext cx="7133988" cy="481330"/>
          </a:xfrm>
          <a:prstGeom prst="rect">
            <a:avLst/>
          </a:prstGeom>
        </p:spPr>
        <p:txBody>
          <a:bodyPr anchor="t" rtlCol="false" tIns="0" lIns="0" bIns="0" rIns="0">
            <a:spAutoFit/>
          </a:bodyPr>
          <a:lstStyle/>
          <a:p>
            <a:pPr algn="r">
              <a:lnSpc>
                <a:spcPts val="3920"/>
              </a:lnSpc>
            </a:pPr>
            <a:r>
              <a:rPr lang="en-US" sz="2800">
                <a:solidFill>
                  <a:srgbClr val="000000"/>
                </a:solidFill>
                <a:latin typeface="Open Sans Bold"/>
              </a:rPr>
              <a:t>Diagrama de Atividade Registrar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1238597" y="-1650414"/>
            <a:ext cx="8583270" cy="13182108"/>
            <a:chOff x="0" y="0"/>
            <a:chExt cx="2260614" cy="3471831"/>
          </a:xfrm>
        </p:grpSpPr>
        <p:sp>
          <p:nvSpPr>
            <p:cNvPr name="Freeform 6" id="6"/>
            <p:cNvSpPr/>
            <p:nvPr/>
          </p:nvSpPr>
          <p:spPr>
            <a:xfrm flipH="false" flipV="false" rot="0">
              <a:off x="0" y="0"/>
              <a:ext cx="2260614" cy="3471831"/>
            </a:xfrm>
            <a:custGeom>
              <a:avLst/>
              <a:gdLst/>
              <a:ahLst/>
              <a:cxnLst/>
              <a:rect r="r" b="b" t="t" l="l"/>
              <a:pathLst>
                <a:path h="3471831" w="2260614">
                  <a:moveTo>
                    <a:pt x="0" y="0"/>
                  </a:moveTo>
                  <a:lnTo>
                    <a:pt x="2260614" y="0"/>
                  </a:lnTo>
                  <a:lnTo>
                    <a:pt x="2260614" y="3471831"/>
                  </a:lnTo>
                  <a:lnTo>
                    <a:pt x="0" y="3471831"/>
                  </a:lnTo>
                  <a:close/>
                </a:path>
              </a:pathLst>
            </a:custGeom>
            <a:solidFill>
              <a:srgbClr val="034487"/>
            </a:solidFill>
          </p:spPr>
        </p:sp>
        <p:sp>
          <p:nvSpPr>
            <p:cNvPr name="TextBox 7" id="7"/>
            <p:cNvSpPr txBox="true"/>
            <p:nvPr/>
          </p:nvSpPr>
          <p:spPr>
            <a:xfrm>
              <a:off x="0" y="0"/>
              <a:ext cx="2260614"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391466" y="8853128"/>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03</a:t>
              </a:r>
            </a:p>
          </p:txBody>
        </p:sp>
      </p:grpSp>
      <p:grpSp>
        <p:nvGrpSpPr>
          <p:cNvPr name="Group 17" id="17"/>
          <p:cNvGrpSpPr/>
          <p:nvPr/>
        </p:nvGrpSpPr>
        <p:grpSpPr>
          <a:xfrm rot="0">
            <a:off x="-2581269" y="827479"/>
            <a:ext cx="9125970" cy="1078989"/>
            <a:chOff x="0" y="0"/>
            <a:chExt cx="2403548" cy="284178"/>
          </a:xfrm>
        </p:grpSpPr>
        <p:sp>
          <p:nvSpPr>
            <p:cNvPr name="Freeform 18" id="18"/>
            <p:cNvSpPr/>
            <p:nvPr/>
          </p:nvSpPr>
          <p:spPr>
            <a:xfrm flipH="false" flipV="false" rot="0">
              <a:off x="0" y="0"/>
              <a:ext cx="2403548" cy="284178"/>
            </a:xfrm>
            <a:custGeom>
              <a:avLst/>
              <a:gdLst/>
              <a:ahLst/>
              <a:cxnLst/>
              <a:rect r="r" b="b" t="t" l="l"/>
              <a:pathLst>
                <a:path h="284178" w="2403548">
                  <a:moveTo>
                    <a:pt x="84834" y="0"/>
                  </a:moveTo>
                  <a:lnTo>
                    <a:pt x="2318714" y="0"/>
                  </a:lnTo>
                  <a:cubicBezTo>
                    <a:pt x="2341213" y="0"/>
                    <a:pt x="2362791" y="8938"/>
                    <a:pt x="2378700" y="24847"/>
                  </a:cubicBezTo>
                  <a:cubicBezTo>
                    <a:pt x="2394610" y="40757"/>
                    <a:pt x="2403548" y="62335"/>
                    <a:pt x="2403548" y="84834"/>
                  </a:cubicBezTo>
                  <a:lnTo>
                    <a:pt x="2403548" y="199344"/>
                  </a:lnTo>
                  <a:cubicBezTo>
                    <a:pt x="2403548" y="246197"/>
                    <a:pt x="2365566" y="284178"/>
                    <a:pt x="2318714" y="284178"/>
                  </a:cubicBezTo>
                  <a:lnTo>
                    <a:pt x="84834" y="284178"/>
                  </a:lnTo>
                  <a:cubicBezTo>
                    <a:pt x="37981" y="284178"/>
                    <a:pt x="0" y="246197"/>
                    <a:pt x="0" y="199344"/>
                  </a:cubicBezTo>
                  <a:lnTo>
                    <a:pt x="0" y="84834"/>
                  </a:lnTo>
                  <a:cubicBezTo>
                    <a:pt x="0" y="37981"/>
                    <a:pt x="37981" y="0"/>
                    <a:pt x="84834"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19" id="19"/>
            <p:cNvSpPr txBox="true"/>
            <p:nvPr/>
          </p:nvSpPr>
          <p:spPr>
            <a:xfrm>
              <a:off x="0" y="0"/>
              <a:ext cx="2403548" cy="284178"/>
            </a:xfrm>
            <a:prstGeom prst="rect">
              <a:avLst/>
            </a:prstGeom>
          </p:spPr>
          <p:txBody>
            <a:bodyPr anchor="ctr" rtlCol="false" tIns="50800" lIns="50800" bIns="50800" rIns="50800"/>
            <a:lstStyle/>
            <a:p>
              <a:pPr algn="ctr">
                <a:lnSpc>
                  <a:spcPts val="2540"/>
                </a:lnSpc>
              </a:pPr>
            </a:p>
          </p:txBody>
        </p:sp>
      </p:grpSp>
      <p:sp>
        <p:nvSpPr>
          <p:cNvPr name="Freeform 20" id="20"/>
          <p:cNvSpPr/>
          <p:nvPr/>
        </p:nvSpPr>
        <p:spPr>
          <a:xfrm flipH="false" flipV="false" rot="0">
            <a:off x="6158294"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654056">
            <a:off x="12130364" y="692354"/>
            <a:ext cx="4985150" cy="11357353"/>
            <a:chOff x="0" y="0"/>
            <a:chExt cx="1312961" cy="2991237"/>
          </a:xfrm>
        </p:grpSpPr>
        <p:sp>
          <p:nvSpPr>
            <p:cNvPr name="Freeform 22" id="22"/>
            <p:cNvSpPr/>
            <p:nvPr/>
          </p:nvSpPr>
          <p:spPr>
            <a:xfrm flipH="false" flipV="false" rot="0">
              <a:off x="0" y="0"/>
              <a:ext cx="1312961" cy="2991237"/>
            </a:xfrm>
            <a:custGeom>
              <a:avLst/>
              <a:gdLst/>
              <a:ahLst/>
              <a:cxnLst/>
              <a:rect r="r" b="b" t="t" l="l"/>
              <a:pathLst>
                <a:path h="2991237" w="1312961">
                  <a:moveTo>
                    <a:pt x="0" y="0"/>
                  </a:moveTo>
                  <a:lnTo>
                    <a:pt x="1312961" y="0"/>
                  </a:lnTo>
                  <a:lnTo>
                    <a:pt x="1312961" y="2991237"/>
                  </a:lnTo>
                  <a:lnTo>
                    <a:pt x="0" y="2991237"/>
                  </a:lnTo>
                  <a:close/>
                </a:path>
              </a:pathLst>
            </a:custGeom>
            <a:solidFill>
              <a:srgbClr val="0F3566"/>
            </a:solidFill>
          </p:spPr>
        </p:sp>
        <p:sp>
          <p:nvSpPr>
            <p:cNvPr name="TextBox 23" id="23"/>
            <p:cNvSpPr txBox="true"/>
            <p:nvPr/>
          </p:nvSpPr>
          <p:spPr>
            <a:xfrm>
              <a:off x="0" y="0"/>
              <a:ext cx="1312961" cy="2991237"/>
            </a:xfrm>
            <a:prstGeom prst="rect">
              <a:avLst/>
            </a:prstGeom>
          </p:spPr>
          <p:txBody>
            <a:bodyPr anchor="ctr" rtlCol="false" tIns="50800" lIns="50800" bIns="50800" rIns="50800"/>
            <a:lstStyle/>
            <a:p>
              <a:pPr algn="ctr">
                <a:lnSpc>
                  <a:spcPts val="2540"/>
                </a:lnSpc>
              </a:pPr>
            </a:p>
          </p:txBody>
        </p:sp>
      </p:grpSp>
      <p:grpSp>
        <p:nvGrpSpPr>
          <p:cNvPr name="Group 24" id="24"/>
          <p:cNvGrpSpPr/>
          <p:nvPr/>
        </p:nvGrpSpPr>
        <p:grpSpPr>
          <a:xfrm rot="0">
            <a:off x="12726246" y="-257409"/>
            <a:ext cx="6221144" cy="3015147"/>
            <a:chOff x="0" y="0"/>
            <a:chExt cx="8294859" cy="4020197"/>
          </a:xfrm>
        </p:grpSpPr>
        <p:grpSp>
          <p:nvGrpSpPr>
            <p:cNvPr name="Group 25" id="25"/>
            <p:cNvGrpSpPr/>
            <p:nvPr/>
          </p:nvGrpSpPr>
          <p:grpSpPr>
            <a:xfrm rot="0">
              <a:off x="299355" y="705618"/>
              <a:ext cx="7538618" cy="1818909"/>
              <a:chOff x="0" y="0"/>
              <a:chExt cx="3788122" cy="913994"/>
            </a:xfrm>
          </p:grpSpPr>
          <p:sp>
            <p:nvSpPr>
              <p:cNvPr name="Freeform 26" id="26"/>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7" id="27"/>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8" id="28"/>
            <p:cNvGrpSpPr/>
            <p:nvPr/>
          </p:nvGrpSpPr>
          <p:grpSpPr>
            <a:xfrm rot="0">
              <a:off x="456886" y="598932"/>
              <a:ext cx="7381087" cy="1818909"/>
              <a:chOff x="0" y="0"/>
              <a:chExt cx="3708963" cy="913994"/>
            </a:xfrm>
          </p:grpSpPr>
          <p:sp>
            <p:nvSpPr>
              <p:cNvPr name="Freeform 29" id="29"/>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30" id="30"/>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31" id="31"/>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32" id="32"/>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33" id="33"/>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4" id="34"/>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5" id="35"/>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7" id="37"/>
          <p:cNvSpPr/>
          <p:nvPr/>
        </p:nvSpPr>
        <p:spPr>
          <a:xfrm flipH="false" flipV="false" rot="0">
            <a:off x="866775" y="4475576"/>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8" id="38"/>
          <p:cNvSpPr txBox="true"/>
          <p:nvPr/>
        </p:nvSpPr>
        <p:spPr>
          <a:xfrm rot="0">
            <a:off x="1392621" y="929137"/>
            <a:ext cx="4413578"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Introdução </a:t>
            </a:r>
          </a:p>
        </p:txBody>
      </p:sp>
      <p:sp>
        <p:nvSpPr>
          <p:cNvPr name="TextBox 39" id="39"/>
          <p:cNvSpPr txBox="true"/>
          <p:nvPr/>
        </p:nvSpPr>
        <p:spPr>
          <a:xfrm rot="0">
            <a:off x="1028700" y="2312292"/>
            <a:ext cx="9767938" cy="1609725"/>
          </a:xfrm>
          <a:prstGeom prst="rect">
            <a:avLst/>
          </a:prstGeom>
        </p:spPr>
        <p:txBody>
          <a:bodyPr anchor="t" rtlCol="false" tIns="0" lIns="0" bIns="0" rIns="0">
            <a:spAutoFit/>
          </a:bodyPr>
          <a:lstStyle/>
          <a:p>
            <a:pPr marL="647703" indent="-323852" lvl="1">
              <a:lnSpc>
                <a:spcPts val="4200"/>
              </a:lnSpc>
              <a:spcBef>
                <a:spcPct val="0"/>
              </a:spcBef>
              <a:buFont typeface="Arial"/>
              <a:buChar char="•"/>
            </a:pPr>
            <a:r>
              <a:rPr lang="en-US" sz="3000">
                <a:solidFill>
                  <a:srgbClr val="FFFFFF"/>
                </a:solidFill>
                <a:latin typeface="Poppins"/>
              </a:rPr>
              <a:t>Título do projeto: Desenvolvimento do Sistema de Gerenciamento de Cursos Online: Plataforma Educa Tech</a:t>
            </a:r>
          </a:p>
        </p:txBody>
      </p:sp>
      <p:sp>
        <p:nvSpPr>
          <p:cNvPr name="Freeform 40" id="40"/>
          <p:cNvSpPr/>
          <p:nvPr/>
        </p:nvSpPr>
        <p:spPr>
          <a:xfrm flipH="false" flipV="false" rot="0">
            <a:off x="11167369" y="1721612"/>
            <a:ext cx="6265826" cy="8565388"/>
          </a:xfrm>
          <a:custGeom>
            <a:avLst/>
            <a:gdLst/>
            <a:ahLst/>
            <a:cxnLst/>
            <a:rect r="r" b="b" t="t" l="l"/>
            <a:pathLst>
              <a:path h="8565388" w="6265826">
                <a:moveTo>
                  <a:pt x="0" y="0"/>
                </a:moveTo>
                <a:lnTo>
                  <a:pt x="6265826" y="0"/>
                </a:lnTo>
                <a:lnTo>
                  <a:pt x="6265826" y="8565388"/>
                </a:lnTo>
                <a:lnTo>
                  <a:pt x="0" y="8565388"/>
                </a:lnTo>
                <a:lnTo>
                  <a:pt x="0" y="0"/>
                </a:lnTo>
                <a:close/>
              </a:path>
            </a:pathLst>
          </a:custGeom>
          <a:blipFill>
            <a:blip r:embed="rId18"/>
            <a:stretch>
              <a:fillRect l="0" t="0" r="0" b="-89392"/>
            </a:stretch>
          </a:blipFill>
        </p:spPr>
      </p:sp>
      <p:sp>
        <p:nvSpPr>
          <p:cNvPr name="TextBox 41" id="41"/>
          <p:cNvSpPr txBox="true"/>
          <p:nvPr/>
        </p:nvSpPr>
        <p:spPr>
          <a:xfrm rot="0">
            <a:off x="1703997" y="4342226"/>
            <a:ext cx="8687470" cy="160972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Poppins"/>
              </a:rPr>
              <a:t>"Vivemos em uma era digital onde a educação online desempenha um papel crucial.”</a:t>
            </a:r>
          </a:p>
        </p:txBody>
      </p:sp>
      <p:sp>
        <p:nvSpPr>
          <p:cNvPr name="TextBox 42" id="42"/>
          <p:cNvSpPr txBox="true"/>
          <p:nvPr/>
        </p:nvSpPr>
        <p:spPr>
          <a:xfrm rot="0">
            <a:off x="1703997" y="6361526"/>
            <a:ext cx="8575590" cy="214312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Poppins"/>
              </a:rPr>
              <a:t>A complexidade dessa dinâmica destaca a necessidade de sistemas convenientes para a gestão de cursos online, assim motivando o desenvolvimento deste projeto.</a:t>
            </a:r>
          </a:p>
        </p:txBody>
      </p:sp>
      <p:sp>
        <p:nvSpPr>
          <p:cNvPr name="Freeform 43" id="43"/>
          <p:cNvSpPr/>
          <p:nvPr/>
        </p:nvSpPr>
        <p:spPr>
          <a:xfrm flipH="false" flipV="false" rot="0">
            <a:off x="866775" y="6485351"/>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30</a:t>
              </a:r>
            </a:p>
          </p:txBody>
        </p:sp>
      </p:grpSp>
      <p:grpSp>
        <p:nvGrpSpPr>
          <p:cNvPr name="Group 17" id="17"/>
          <p:cNvGrpSpPr/>
          <p:nvPr/>
        </p:nvGrpSpPr>
        <p:grpSpPr>
          <a:xfrm rot="0">
            <a:off x="12726246" y="-257409"/>
            <a:ext cx="6221144" cy="3015147"/>
            <a:chOff x="0" y="0"/>
            <a:chExt cx="8294859" cy="4020197"/>
          </a:xfrm>
        </p:grpSpPr>
        <p:grpSp>
          <p:nvGrpSpPr>
            <p:cNvPr name="Group 18" id="18"/>
            <p:cNvGrpSpPr/>
            <p:nvPr/>
          </p:nvGrpSpPr>
          <p:grpSpPr>
            <a:xfrm rot="0">
              <a:off x="299355" y="705618"/>
              <a:ext cx="7538618" cy="1818909"/>
              <a:chOff x="0" y="0"/>
              <a:chExt cx="3788122" cy="913994"/>
            </a:xfrm>
          </p:grpSpPr>
          <p:sp>
            <p:nvSpPr>
              <p:cNvPr name="Freeform 19" id="19"/>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0" id="20"/>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1" id="21"/>
            <p:cNvGrpSpPr/>
            <p:nvPr/>
          </p:nvGrpSpPr>
          <p:grpSpPr>
            <a:xfrm rot="0">
              <a:off x="456886" y="598932"/>
              <a:ext cx="7381087" cy="1818909"/>
              <a:chOff x="0" y="0"/>
              <a:chExt cx="3708963" cy="913994"/>
            </a:xfrm>
          </p:grpSpPr>
          <p:sp>
            <p:nvSpPr>
              <p:cNvPr name="Freeform 22" id="22"/>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3" id="23"/>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4" id="24"/>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5" id="25"/>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6" id="26"/>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7" id="27"/>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28" id="28"/>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0" id="30"/>
          <p:cNvGrpSpPr/>
          <p:nvPr/>
        </p:nvGrpSpPr>
        <p:grpSpPr>
          <a:xfrm rot="0">
            <a:off x="-2581269" y="827479"/>
            <a:ext cx="12287522" cy="1078989"/>
            <a:chOff x="0" y="0"/>
            <a:chExt cx="3236220" cy="284178"/>
          </a:xfrm>
        </p:grpSpPr>
        <p:sp>
          <p:nvSpPr>
            <p:cNvPr name="Freeform 31" id="31"/>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2" id="32"/>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3" id="33"/>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2715033" y="2596597"/>
            <a:ext cx="12857935" cy="6337265"/>
            <a:chOff x="0" y="0"/>
            <a:chExt cx="1766493" cy="870648"/>
          </a:xfrm>
        </p:grpSpPr>
        <p:sp>
          <p:nvSpPr>
            <p:cNvPr name="Freeform 35" id="35"/>
            <p:cNvSpPr/>
            <p:nvPr/>
          </p:nvSpPr>
          <p:spPr>
            <a:xfrm flipH="false" flipV="false" rot="0">
              <a:off x="0" y="0"/>
              <a:ext cx="1766493" cy="870648"/>
            </a:xfrm>
            <a:custGeom>
              <a:avLst/>
              <a:gdLst/>
              <a:ahLst/>
              <a:cxnLst/>
              <a:rect r="r" b="b" t="t" l="l"/>
              <a:pathLst>
                <a:path h="870648" w="1766493">
                  <a:moveTo>
                    <a:pt x="30708" y="0"/>
                  </a:moveTo>
                  <a:lnTo>
                    <a:pt x="1735786" y="0"/>
                  </a:lnTo>
                  <a:cubicBezTo>
                    <a:pt x="1752745" y="0"/>
                    <a:pt x="1766493" y="13748"/>
                    <a:pt x="1766493" y="30708"/>
                  </a:cubicBezTo>
                  <a:lnTo>
                    <a:pt x="1766493" y="839940"/>
                  </a:lnTo>
                  <a:cubicBezTo>
                    <a:pt x="1766493" y="856900"/>
                    <a:pt x="1752745" y="870648"/>
                    <a:pt x="1735786" y="870648"/>
                  </a:cubicBezTo>
                  <a:lnTo>
                    <a:pt x="30708" y="870648"/>
                  </a:lnTo>
                  <a:cubicBezTo>
                    <a:pt x="13748" y="870648"/>
                    <a:pt x="0" y="856900"/>
                    <a:pt x="0" y="839940"/>
                  </a:cubicBezTo>
                  <a:lnTo>
                    <a:pt x="0" y="30708"/>
                  </a:lnTo>
                  <a:cubicBezTo>
                    <a:pt x="0" y="13748"/>
                    <a:pt x="13748" y="0"/>
                    <a:pt x="30708" y="0"/>
                  </a:cubicBezTo>
                  <a:close/>
                </a:path>
              </a:pathLst>
            </a:custGeom>
            <a:solidFill>
              <a:srgbClr val="FFFFFF"/>
            </a:solidFill>
          </p:spPr>
        </p:sp>
        <p:sp>
          <p:nvSpPr>
            <p:cNvPr name="TextBox 36" id="36"/>
            <p:cNvSpPr txBox="true"/>
            <p:nvPr/>
          </p:nvSpPr>
          <p:spPr>
            <a:xfrm>
              <a:off x="0" y="0"/>
              <a:ext cx="1766493" cy="870648"/>
            </a:xfrm>
            <a:prstGeom prst="rect">
              <a:avLst/>
            </a:prstGeom>
          </p:spPr>
          <p:txBody>
            <a:bodyPr anchor="ctr" rtlCol="false" tIns="50800" lIns="50800" bIns="50800" rIns="50800"/>
            <a:lstStyle/>
            <a:p>
              <a:pPr algn="ctr">
                <a:lnSpc>
                  <a:spcPts val="2540"/>
                </a:lnSpc>
              </a:pPr>
            </a:p>
          </p:txBody>
        </p:sp>
      </p:grpSp>
      <p:sp>
        <p:nvSpPr>
          <p:cNvPr name="Freeform 37" id="37"/>
          <p:cNvSpPr/>
          <p:nvPr/>
        </p:nvSpPr>
        <p:spPr>
          <a:xfrm flipH="false" flipV="false" rot="0">
            <a:off x="3697192" y="4459367"/>
            <a:ext cx="10893615" cy="3644770"/>
          </a:xfrm>
          <a:custGeom>
            <a:avLst/>
            <a:gdLst/>
            <a:ahLst/>
            <a:cxnLst/>
            <a:rect r="r" b="b" t="t" l="l"/>
            <a:pathLst>
              <a:path h="3644770" w="10893615">
                <a:moveTo>
                  <a:pt x="0" y="0"/>
                </a:moveTo>
                <a:lnTo>
                  <a:pt x="10893616" y="0"/>
                </a:lnTo>
                <a:lnTo>
                  <a:pt x="10893616" y="3644770"/>
                </a:lnTo>
                <a:lnTo>
                  <a:pt x="0" y="3644770"/>
                </a:lnTo>
                <a:lnTo>
                  <a:pt x="0" y="0"/>
                </a:lnTo>
                <a:close/>
              </a:path>
            </a:pathLst>
          </a:custGeom>
          <a:blipFill>
            <a:blip r:embed="rId16"/>
            <a:stretch>
              <a:fillRect l="-5453" t="-226346" r="-189555" b="-29553"/>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Caso de Uso</a:t>
            </a:r>
          </a:p>
        </p:txBody>
      </p:sp>
      <p:sp>
        <p:nvSpPr>
          <p:cNvPr name="TextBox 39" id="39"/>
          <p:cNvSpPr txBox="true"/>
          <p:nvPr/>
        </p:nvSpPr>
        <p:spPr>
          <a:xfrm rot="0">
            <a:off x="5195950" y="3148312"/>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Caso de Uso Visualizar Cursos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529" name="Shape 529"/>
        <p:cNvGrpSpPr/>
        <p:nvPr/>
      </p:nvGrpSpPr>
      <p:grpSpPr>
        <a:xfrm>
          <a:off x="0" y="0"/>
          <a:ext cx="0" cy="0"/>
          <a:chOff x="0" y="0"/>
          <a:chExt cx="0" cy="0"/>
        </a:xfrm>
      </p:grpSpPr>
      <p:sp>
        <p:nvSpPr>
          <p:cNvPr id="530" name="Google Shape;530;p13"/>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531" name="Google Shape;531;p13"/>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32" name="Google Shape;532;p13"/>
          <p:cNvGraphicFramePr/>
          <p:nvPr/>
        </p:nvGraphicFramePr>
        <p:xfrm>
          <a:off x="1028700" y="695325"/>
          <a:ext cx="3000000" cy="3000000"/>
        </p:xfrm>
        <a:graphic>
          <a:graphicData uri="http://schemas.openxmlformats.org/drawingml/2006/table">
            <a:tbl>
              <a:tblPr>
                <a:noFill/>
                <a:tableStyleId>{190D2338-AE89-4EDE-BE4A-AE8B3BE6EE6E}</a:tableStyleId>
              </a:tblPr>
              <a:tblGrid>
                <a:gridCol w="2644775"/>
                <a:gridCol w="13585825"/>
              </a:tblGrid>
              <a:tr h="964100">
                <a:tc gridSpan="2">
                  <a:txBody>
                    <a:bodyPr/>
                    <a:lstStyle/>
                    <a:p>
                      <a:pPr indent="0" lvl="0" marL="0" marR="0" rtl="0" algn="l">
                        <a:lnSpc>
                          <a:spcPct val="140000"/>
                        </a:lnSpc>
                        <a:spcBef>
                          <a:spcPts val="0"/>
                        </a:spcBef>
                        <a:spcAft>
                          <a:spcPts val="0"/>
                        </a:spcAft>
                        <a:buNone/>
                        <a:defRPr b="0" i="0" sz="1400" u="none" cap="none" strike="noStrike">
                          <a:solidFill>
                            <a:srgbClr val="000000"/>
                          </a:solidFill>
                          <a:latin typeface="Arial"/>
                          <a:ea typeface="Arial"/>
                          <a:cs typeface="Arial"/>
                          <a:sym typeface="Arial"/>
                        </a:defRPr>
                      </a:pPr>
                      <a:r>
                        <a:rPr b="1" lang="en-US" sz="2800" u="none" cap="none" strike="noStrike">
                          <a:solidFill>
                            <a:srgbClr val="FFFFFF"/>
                          </a:solidFill>
                          <a:latin typeface="Montserrat"/>
                          <a:ea typeface="Montserrat"/>
                          <a:cs typeface="Montserrat"/>
                          <a:sym typeface="Montserrat"/>
                        </a:rPr>
                        <a:t>Caso de Uso: Visualizar Cursos</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66EB8"/>
                    </a:solidFill>
                  </a:tcPr>
                </a:tc>
                <a:tc hMerge="1"/>
              </a:tr>
              <a:tr h="83047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Descrição: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Este caso de uso permite ao aluno visualizar os cursos disponíveis na plataforma.</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3047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Ator:</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Aluno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31957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de Eventos </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1. O aluno acessa o painel do aluno.</a:t>
                      </a:r>
                      <a:endParaRPr sz="1100" u="none" cap="none" strike="noStrike"/>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2. Navega pela lista de cursos disponíveis.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3. Visualiza se está matriculado no curso </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4. O aluno escolhe se vai visualizar módulos, materiais de aprendizagem ou responder questionário final.</a:t>
                      </a:r>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691850">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Básico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aluno navega intuitivamente pelos cursos.</a:t>
                      </a:r>
                      <a:endParaRPr sz="1100" u="none" cap="none" strike="noStrike"/>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aluno seleciona um curso para realizar ações.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visualizar lista de módulos do curso.</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assistir aulas do módulo do curso</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responder atividades </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visualizar material a ser baixado.</a:t>
                      </a:r>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202750">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Alternativo: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 Se a navegação ou visualização falhar, exibe uma mensagem de erro.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grpSp>
        <p:nvGrpSpPr>
          <p:cNvPr id="533" name="Google Shape;533;p13"/>
          <p:cNvGrpSpPr/>
          <p:nvPr/>
        </p:nvGrpSpPr>
        <p:grpSpPr>
          <a:xfrm>
            <a:off x="-2848902" y="7803133"/>
            <a:ext cx="5526353" cy="5526353"/>
            <a:chOff x="0" y="0"/>
            <a:chExt cx="7368471" cy="7368471"/>
          </a:xfrm>
        </p:grpSpPr>
        <p:sp>
          <p:nvSpPr>
            <p:cNvPr id="534" name="Google Shape;534;p13"/>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3">
                <a:alphaModFix amt="52999"/>
              </a:blip>
              <a:stretch>
                <a:fillRect b="0" l="0" r="0" t="0"/>
              </a:stretch>
            </a:blipFill>
            <a:ln>
              <a:noFill/>
            </a:ln>
          </p:spPr>
        </p:sp>
        <p:grpSp>
          <p:nvGrpSpPr>
            <p:cNvPr id="535" name="Google Shape;535;p13"/>
            <p:cNvGrpSpPr/>
            <p:nvPr/>
          </p:nvGrpSpPr>
          <p:grpSpPr>
            <a:xfrm>
              <a:off x="3344274" y="1482580"/>
              <a:ext cx="2309566" cy="2541952"/>
              <a:chOff x="0" y="0"/>
              <a:chExt cx="838014" cy="922334"/>
            </a:xfrm>
          </p:grpSpPr>
          <p:sp>
            <p:nvSpPr>
              <p:cNvPr id="536" name="Google Shape;536;p13"/>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8" name="Google Shape;538;p13"/>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4">
                <a:alphaModFix/>
              </a:blip>
              <a:stretch>
                <a:fillRect b="0" l="0" r="0" t="0"/>
              </a:stretch>
            </a:blipFill>
            <a:ln>
              <a:noFill/>
            </a:ln>
          </p:spPr>
        </p:sp>
        <p:sp>
          <p:nvSpPr>
            <p:cNvPr id="539" name="Google Shape;539;p13"/>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31</a:t>
              </a:r>
              <a:endParaRPr/>
            </a:p>
          </p:txBody>
        </p:sp>
      </p:grpSp>
      <p:grpSp>
        <p:nvGrpSpPr>
          <p:cNvPr id="540" name="Google Shape;540;p13"/>
          <p:cNvGrpSpPr/>
          <p:nvPr/>
        </p:nvGrpSpPr>
        <p:grpSpPr>
          <a:xfrm>
            <a:off x="12726246" y="-257409"/>
            <a:ext cx="6221250" cy="3015147"/>
            <a:chOff x="0" y="0"/>
            <a:chExt cx="8295000" cy="4020196"/>
          </a:xfrm>
        </p:grpSpPr>
        <p:grpSp>
          <p:nvGrpSpPr>
            <p:cNvPr id="541" name="Google Shape;541;p13"/>
            <p:cNvGrpSpPr/>
            <p:nvPr/>
          </p:nvGrpSpPr>
          <p:grpSpPr>
            <a:xfrm>
              <a:off x="299355" y="705618"/>
              <a:ext cx="7538741" cy="1819150"/>
              <a:chOff x="0" y="0"/>
              <a:chExt cx="3788122" cy="914100"/>
            </a:xfrm>
          </p:grpSpPr>
          <p:sp>
            <p:nvSpPr>
              <p:cNvPr id="542" name="Google Shape;542;p13"/>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543" name="Google Shape;543;p13"/>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p13"/>
            <p:cNvGrpSpPr/>
            <p:nvPr/>
          </p:nvGrpSpPr>
          <p:grpSpPr>
            <a:xfrm>
              <a:off x="456886" y="598932"/>
              <a:ext cx="7381207" cy="1819150"/>
              <a:chOff x="0" y="0"/>
              <a:chExt cx="3708963" cy="914100"/>
            </a:xfrm>
          </p:grpSpPr>
          <p:sp>
            <p:nvSpPr>
              <p:cNvPr id="545" name="Google Shape;545;p13"/>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546" name="Google Shape;546;p13"/>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7" name="Google Shape;547;p13"/>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548" name="Google Shape;548;p13"/>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5">
                <a:alphaModFix/>
              </a:blip>
              <a:stretch>
                <a:fillRect b="0" l="0" r="0" t="-130818"/>
              </a:stretch>
            </a:blipFill>
            <a:ln>
              <a:noFill/>
            </a:ln>
          </p:spPr>
        </p:sp>
        <p:sp>
          <p:nvSpPr>
            <p:cNvPr id="549" name="Google Shape;549;p13"/>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550" name="Google Shape;550;p13"/>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6">
                <a:alphaModFix/>
              </a:blip>
              <a:stretch>
                <a:fillRect b="0" l="0" r="-113976" t="0"/>
              </a:stretch>
            </a:blipFill>
            <a:ln>
              <a:noFill/>
            </a:ln>
          </p:spPr>
        </p:sp>
        <p:sp>
          <p:nvSpPr>
            <p:cNvPr id="551" name="Google Shape;551;p13"/>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7">
                <a:alphaModFix/>
              </a:blip>
              <a:stretch>
                <a:fillRect b="0" l="0" r="0" t="0"/>
              </a:stretch>
            </a:blipFill>
            <a:ln>
              <a:noFill/>
            </a:ln>
          </p:spPr>
        </p:sp>
        <p:sp>
          <p:nvSpPr>
            <p:cNvPr id="552" name="Google Shape;552;p13"/>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8">
                <a:alphaModFix amt="99000"/>
              </a:blip>
              <a:stretch>
                <a:fillRect b="0" l="-233689" r="0" t="-64498"/>
              </a:stretch>
            </a:blipFill>
            <a:ln>
              <a:noFill/>
            </a:ln>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562492" y="1906468"/>
            <a:ext cx="10709989" cy="7923734"/>
          </a:xfrm>
          <a:custGeom>
            <a:avLst/>
            <a:gdLst/>
            <a:ahLst/>
            <a:cxnLst/>
            <a:rect r="r" b="b" t="t" l="l"/>
            <a:pathLst>
              <a:path h="7923734" w="10709989">
                <a:moveTo>
                  <a:pt x="0" y="0"/>
                </a:moveTo>
                <a:lnTo>
                  <a:pt x="10709988" y="0"/>
                </a:lnTo>
                <a:lnTo>
                  <a:pt x="10709988" y="7923734"/>
                </a:lnTo>
                <a:lnTo>
                  <a:pt x="0" y="7923734"/>
                </a:lnTo>
                <a:lnTo>
                  <a:pt x="0" y="0"/>
                </a:lnTo>
                <a:close/>
              </a:path>
            </a:pathLst>
          </a:custGeom>
          <a:blipFill>
            <a:blip r:embed="rId6"/>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32</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Atividades</a:t>
            </a:r>
          </a:p>
        </p:txBody>
      </p:sp>
      <p:sp>
        <p:nvSpPr>
          <p:cNvPr name="TextBox 38" id="38"/>
          <p:cNvSpPr txBox="true"/>
          <p:nvPr/>
        </p:nvSpPr>
        <p:spPr>
          <a:xfrm rot="0">
            <a:off x="10370086" y="2136073"/>
            <a:ext cx="7133988" cy="976630"/>
          </a:xfrm>
          <a:prstGeom prst="rect">
            <a:avLst/>
          </a:prstGeom>
        </p:spPr>
        <p:txBody>
          <a:bodyPr anchor="t" rtlCol="false" tIns="0" lIns="0" bIns="0" rIns="0">
            <a:spAutoFit/>
          </a:bodyPr>
          <a:lstStyle/>
          <a:p>
            <a:pPr algn="r">
              <a:lnSpc>
                <a:spcPts val="3920"/>
              </a:lnSpc>
            </a:pPr>
            <a:r>
              <a:rPr lang="en-US" sz="2800">
                <a:solidFill>
                  <a:srgbClr val="000000"/>
                </a:solidFill>
                <a:latin typeface="Open Sans Bold"/>
              </a:rPr>
              <a:t>Diagrama de Atividade Visualizar Cursos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33</a:t>
              </a:r>
            </a:p>
          </p:txBody>
        </p:sp>
      </p:grpSp>
      <p:grpSp>
        <p:nvGrpSpPr>
          <p:cNvPr name="Group 17" id="17"/>
          <p:cNvGrpSpPr/>
          <p:nvPr/>
        </p:nvGrpSpPr>
        <p:grpSpPr>
          <a:xfrm rot="0">
            <a:off x="12726246" y="-257409"/>
            <a:ext cx="6221144" cy="3015147"/>
            <a:chOff x="0" y="0"/>
            <a:chExt cx="8294859" cy="4020197"/>
          </a:xfrm>
        </p:grpSpPr>
        <p:grpSp>
          <p:nvGrpSpPr>
            <p:cNvPr name="Group 18" id="18"/>
            <p:cNvGrpSpPr/>
            <p:nvPr/>
          </p:nvGrpSpPr>
          <p:grpSpPr>
            <a:xfrm rot="0">
              <a:off x="299355" y="705618"/>
              <a:ext cx="7538618" cy="1818909"/>
              <a:chOff x="0" y="0"/>
              <a:chExt cx="3788122" cy="913994"/>
            </a:xfrm>
          </p:grpSpPr>
          <p:sp>
            <p:nvSpPr>
              <p:cNvPr name="Freeform 19" id="19"/>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0" id="20"/>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1" id="21"/>
            <p:cNvGrpSpPr/>
            <p:nvPr/>
          </p:nvGrpSpPr>
          <p:grpSpPr>
            <a:xfrm rot="0">
              <a:off x="456886" y="598932"/>
              <a:ext cx="7381087" cy="1818909"/>
              <a:chOff x="0" y="0"/>
              <a:chExt cx="3708963" cy="913994"/>
            </a:xfrm>
          </p:grpSpPr>
          <p:sp>
            <p:nvSpPr>
              <p:cNvPr name="Freeform 22" id="22"/>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3" id="23"/>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4" id="24"/>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5" id="25"/>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6" id="26"/>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7" id="27"/>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28" id="28"/>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0" id="30"/>
          <p:cNvGrpSpPr/>
          <p:nvPr/>
        </p:nvGrpSpPr>
        <p:grpSpPr>
          <a:xfrm rot="0">
            <a:off x="-2581269" y="827479"/>
            <a:ext cx="12287522" cy="1078989"/>
            <a:chOff x="0" y="0"/>
            <a:chExt cx="3236220" cy="284178"/>
          </a:xfrm>
        </p:grpSpPr>
        <p:sp>
          <p:nvSpPr>
            <p:cNvPr name="Freeform 31" id="31"/>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2" id="32"/>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3" id="33"/>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2715033" y="2596597"/>
            <a:ext cx="12857935" cy="6337265"/>
            <a:chOff x="0" y="0"/>
            <a:chExt cx="1766493" cy="870648"/>
          </a:xfrm>
        </p:grpSpPr>
        <p:sp>
          <p:nvSpPr>
            <p:cNvPr name="Freeform 35" id="35"/>
            <p:cNvSpPr/>
            <p:nvPr/>
          </p:nvSpPr>
          <p:spPr>
            <a:xfrm flipH="false" flipV="false" rot="0">
              <a:off x="0" y="0"/>
              <a:ext cx="1766493" cy="870648"/>
            </a:xfrm>
            <a:custGeom>
              <a:avLst/>
              <a:gdLst/>
              <a:ahLst/>
              <a:cxnLst/>
              <a:rect r="r" b="b" t="t" l="l"/>
              <a:pathLst>
                <a:path h="870648" w="1766493">
                  <a:moveTo>
                    <a:pt x="30708" y="0"/>
                  </a:moveTo>
                  <a:lnTo>
                    <a:pt x="1735786" y="0"/>
                  </a:lnTo>
                  <a:cubicBezTo>
                    <a:pt x="1752745" y="0"/>
                    <a:pt x="1766493" y="13748"/>
                    <a:pt x="1766493" y="30708"/>
                  </a:cubicBezTo>
                  <a:lnTo>
                    <a:pt x="1766493" y="839940"/>
                  </a:lnTo>
                  <a:cubicBezTo>
                    <a:pt x="1766493" y="856900"/>
                    <a:pt x="1752745" y="870648"/>
                    <a:pt x="1735786" y="870648"/>
                  </a:cubicBezTo>
                  <a:lnTo>
                    <a:pt x="30708" y="870648"/>
                  </a:lnTo>
                  <a:cubicBezTo>
                    <a:pt x="13748" y="870648"/>
                    <a:pt x="0" y="856900"/>
                    <a:pt x="0" y="839940"/>
                  </a:cubicBezTo>
                  <a:lnTo>
                    <a:pt x="0" y="30708"/>
                  </a:lnTo>
                  <a:cubicBezTo>
                    <a:pt x="0" y="13748"/>
                    <a:pt x="13748" y="0"/>
                    <a:pt x="30708" y="0"/>
                  </a:cubicBezTo>
                  <a:close/>
                </a:path>
              </a:pathLst>
            </a:custGeom>
            <a:solidFill>
              <a:srgbClr val="FFFFFF"/>
            </a:solidFill>
          </p:spPr>
        </p:sp>
        <p:sp>
          <p:nvSpPr>
            <p:cNvPr name="TextBox 36" id="36"/>
            <p:cNvSpPr txBox="true"/>
            <p:nvPr/>
          </p:nvSpPr>
          <p:spPr>
            <a:xfrm>
              <a:off x="0" y="0"/>
              <a:ext cx="1766493" cy="870648"/>
            </a:xfrm>
            <a:prstGeom prst="rect">
              <a:avLst/>
            </a:prstGeom>
          </p:spPr>
          <p:txBody>
            <a:bodyPr anchor="ctr" rtlCol="false" tIns="50800" lIns="50800" bIns="50800" rIns="50800"/>
            <a:lstStyle/>
            <a:p>
              <a:pPr algn="ctr">
                <a:lnSpc>
                  <a:spcPts val="2540"/>
                </a:lnSpc>
              </a:pPr>
            </a:p>
          </p:txBody>
        </p:sp>
      </p:grpSp>
      <p:sp>
        <p:nvSpPr>
          <p:cNvPr name="Freeform 37" id="37"/>
          <p:cNvSpPr/>
          <p:nvPr/>
        </p:nvSpPr>
        <p:spPr>
          <a:xfrm flipH="false" flipV="false" rot="0">
            <a:off x="3697192" y="4287917"/>
            <a:ext cx="10893615" cy="3644770"/>
          </a:xfrm>
          <a:custGeom>
            <a:avLst/>
            <a:gdLst/>
            <a:ahLst/>
            <a:cxnLst/>
            <a:rect r="r" b="b" t="t" l="l"/>
            <a:pathLst>
              <a:path h="3644770" w="10893615">
                <a:moveTo>
                  <a:pt x="0" y="0"/>
                </a:moveTo>
                <a:lnTo>
                  <a:pt x="10893616" y="0"/>
                </a:lnTo>
                <a:lnTo>
                  <a:pt x="10893616" y="3644770"/>
                </a:lnTo>
                <a:lnTo>
                  <a:pt x="0" y="3644770"/>
                </a:lnTo>
                <a:lnTo>
                  <a:pt x="0" y="0"/>
                </a:lnTo>
                <a:close/>
              </a:path>
            </a:pathLst>
          </a:custGeom>
          <a:blipFill>
            <a:blip r:embed="rId16"/>
            <a:stretch>
              <a:fillRect l="-8825" t="-93015" r="-12138" b="-103594"/>
            </a:stretch>
          </a:blipFill>
        </p:spPr>
      </p:sp>
      <p:sp>
        <p:nvSpPr>
          <p:cNvPr name="TextBox 38" id="38"/>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Caso de Uso</a:t>
            </a:r>
          </a:p>
        </p:txBody>
      </p:sp>
      <p:sp>
        <p:nvSpPr>
          <p:cNvPr name="TextBox 39" id="39"/>
          <p:cNvSpPr txBox="true"/>
          <p:nvPr/>
        </p:nvSpPr>
        <p:spPr>
          <a:xfrm rot="0">
            <a:off x="5195950" y="3148312"/>
            <a:ext cx="7896100"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Caso de Uso Emitir Certificado</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553" name="Shape 553"/>
        <p:cNvGrpSpPr/>
        <p:nvPr/>
      </p:nvGrpSpPr>
      <p:grpSpPr>
        <a:xfrm>
          <a:off x="0" y="0"/>
          <a:ext cx="0" cy="0"/>
          <a:chOff x="0" y="0"/>
          <a:chExt cx="0" cy="0"/>
        </a:xfrm>
      </p:grpSpPr>
      <p:sp>
        <p:nvSpPr>
          <p:cNvPr id="554" name="Google Shape;554;p14"/>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555" name="Google Shape;555;p14"/>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56" name="Google Shape;556;p14"/>
          <p:cNvGraphicFramePr/>
          <p:nvPr/>
        </p:nvGraphicFramePr>
        <p:xfrm>
          <a:off x="1028700" y="695325"/>
          <a:ext cx="3000000" cy="3000000"/>
        </p:xfrm>
        <a:graphic>
          <a:graphicData uri="http://schemas.openxmlformats.org/drawingml/2006/table">
            <a:tbl>
              <a:tblPr>
                <a:noFill/>
                <a:tableStyleId>{190D2338-AE89-4EDE-BE4A-AE8B3BE6EE6E}</a:tableStyleId>
              </a:tblPr>
              <a:tblGrid>
                <a:gridCol w="2644775"/>
                <a:gridCol w="13585825"/>
              </a:tblGrid>
              <a:tr h="964100">
                <a:tc gridSpan="2">
                  <a:txBody>
                    <a:bodyPr/>
                    <a:lstStyle/>
                    <a:p>
                      <a:pPr indent="0" lvl="0" marL="0" marR="0" rtl="0" algn="l">
                        <a:lnSpc>
                          <a:spcPct val="140000"/>
                        </a:lnSpc>
                        <a:spcBef>
                          <a:spcPts val="0"/>
                        </a:spcBef>
                        <a:spcAft>
                          <a:spcPts val="0"/>
                        </a:spcAft>
                        <a:buNone/>
                        <a:defRPr b="0" i="0" sz="1400" u="none" cap="none" strike="noStrike">
                          <a:solidFill>
                            <a:srgbClr val="000000"/>
                          </a:solidFill>
                          <a:latin typeface="Arial"/>
                          <a:ea typeface="Arial"/>
                          <a:cs typeface="Arial"/>
                          <a:sym typeface="Arial"/>
                        </a:defRPr>
                      </a:pPr>
                      <a:r>
                        <a:rPr b="1" lang="en-US" sz="2800" u="none" cap="none" strike="noStrike">
                          <a:solidFill>
                            <a:srgbClr val="FFFFFF"/>
                          </a:solidFill>
                          <a:latin typeface="Montserrat"/>
                          <a:ea typeface="Montserrat"/>
                          <a:cs typeface="Montserrat"/>
                          <a:sym typeface="Montserrat"/>
                        </a:rPr>
                        <a:t>Caso de Uso: Emitir Certificado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66EB8"/>
                    </a:solidFill>
                  </a:tcPr>
                </a:tc>
                <a:tc hMerge="1"/>
              </a:tr>
              <a:tr h="83047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Descrição: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Este caso de uso permite que o aluno ao finalizar um curso possa emitir o seu certificado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30475">
                <a:tc>
                  <a:txBody>
                    <a:bodyPr/>
                    <a:lstStyle/>
                    <a:p>
                      <a:pPr indent="0" lvl="0" marL="0" marR="0" rtl="0" algn="ctr">
                        <a:lnSpc>
                          <a:spcPct val="140028"/>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Ator:</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Aluno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319575">
                <a:tc>
                  <a:txBody>
                    <a:bodyPr/>
                    <a:lstStyle/>
                    <a:p>
                      <a:pPr indent="0" lvl="0" marL="0" marR="0" rtl="0" algn="ctr">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de Eventos </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1. O aluno acessa o painel do aluno.</a:t>
                      </a:r>
                      <a:endParaRPr sz="1100" u="none" cap="none" strike="noStrike"/>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2. Navega pela lista de cursos em que está matriculado</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3. O aluno escolhe um curso, visualiza se os módulos e aulas foram concluídos.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4. Pode emitir o certificado.</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t/>
                      </a:r>
                      <a:endParaRPr sz="2116" u="none" cap="none" strike="noStrike">
                        <a:solidFill>
                          <a:srgbClr val="FFFFFF"/>
                        </a:solidFill>
                        <a:latin typeface="Montserrat"/>
                        <a:ea typeface="Montserrat"/>
                        <a:cs typeface="Montserrat"/>
                        <a:sym typeface="Montserrat"/>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682825">
                <a:tc>
                  <a:txBody>
                    <a:bodyPr/>
                    <a:lstStyle/>
                    <a:p>
                      <a:pPr indent="0" lvl="0" marL="0" marR="0" rtl="0" algn="ctr">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Básico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aluno navega intuitivamente pelos cursos.</a:t>
                      </a:r>
                      <a:endParaRPr sz="1100" u="none" cap="none" strike="noStrike"/>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O aluno seleciona um curso para realizar ações.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visualizar se os módulos do curso foram concluídos.</a:t>
                      </a:r>
                      <a:endParaRPr/>
                    </a:p>
                    <a:p>
                      <a:pPr indent="0" lvl="0" marL="0" marR="0" rtl="0" algn="l">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Aluno pode emitir certificado </a:t>
                      </a:r>
                      <a:endParaRPr sz="2116" u="none" cap="none" strike="noStrike">
                        <a:solidFill>
                          <a:srgbClr val="FFFFFF"/>
                        </a:solidFill>
                        <a:latin typeface="Montserrat"/>
                        <a:ea typeface="Montserrat"/>
                        <a:cs typeface="Montserrat"/>
                        <a:sym typeface="Montserrat"/>
                      </a:endParaRPr>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202750">
                <a:tc>
                  <a:txBody>
                    <a:bodyPr/>
                    <a:lstStyle/>
                    <a:p>
                      <a:pPr indent="0" lvl="0" marL="0" marR="0" rtl="0" algn="ctr">
                        <a:lnSpc>
                          <a:spcPct val="115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Fluxo Alternativo:</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pPr>
                      <a:r>
                        <a:rPr lang="en-US" sz="2116" u="none" cap="none" strike="noStrike">
                          <a:solidFill>
                            <a:srgbClr val="FFFFFF"/>
                          </a:solidFill>
                          <a:latin typeface="Montserrat"/>
                          <a:ea typeface="Montserrat"/>
                          <a:cs typeface="Montserrat"/>
                          <a:sym typeface="Montserrat"/>
                        </a:rPr>
                        <a:t>- Se as aulas e módulos não foram concluídos, não é permitido emitir o certificado.</a:t>
                      </a:r>
                      <a:endParaRPr sz="1100" u="none" cap="none" strike="noStrike"/>
                    </a:p>
                    <a:p>
                      <a: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pPr>
                      <a:r>
                        <a:t/>
                      </a:r>
                      <a:endParaRPr sz="1100" u="none" cap="none" strike="noStrike"/>
                    </a:p>
                  </a:txBody>
                  <a:tcPr marT="190500" marB="190500" marR="190500" marL="190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grpSp>
        <p:nvGrpSpPr>
          <p:cNvPr id="557" name="Google Shape;557;p14"/>
          <p:cNvGrpSpPr/>
          <p:nvPr/>
        </p:nvGrpSpPr>
        <p:grpSpPr>
          <a:xfrm>
            <a:off x="-2848902" y="7803133"/>
            <a:ext cx="5526353" cy="5526353"/>
            <a:chOff x="0" y="0"/>
            <a:chExt cx="7368471" cy="7368471"/>
          </a:xfrm>
        </p:grpSpPr>
        <p:sp>
          <p:nvSpPr>
            <p:cNvPr id="558" name="Google Shape;558;p14"/>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3">
                <a:alphaModFix amt="52999"/>
              </a:blip>
              <a:stretch>
                <a:fillRect b="0" l="0" r="0" t="0"/>
              </a:stretch>
            </a:blipFill>
            <a:ln>
              <a:noFill/>
            </a:ln>
          </p:spPr>
        </p:sp>
        <p:grpSp>
          <p:nvGrpSpPr>
            <p:cNvPr id="559" name="Google Shape;559;p14"/>
            <p:cNvGrpSpPr/>
            <p:nvPr/>
          </p:nvGrpSpPr>
          <p:grpSpPr>
            <a:xfrm>
              <a:off x="3344274" y="1482580"/>
              <a:ext cx="2309566" cy="2541952"/>
              <a:chOff x="0" y="0"/>
              <a:chExt cx="838014" cy="922334"/>
            </a:xfrm>
          </p:grpSpPr>
          <p:sp>
            <p:nvSpPr>
              <p:cNvPr id="560" name="Google Shape;560;p14"/>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2" name="Google Shape;562;p14"/>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4">
                <a:alphaModFix/>
              </a:blip>
              <a:stretch>
                <a:fillRect b="0" l="0" r="0" t="0"/>
              </a:stretch>
            </a:blipFill>
            <a:ln>
              <a:noFill/>
            </a:ln>
          </p:spPr>
        </p:sp>
        <p:sp>
          <p:nvSpPr>
            <p:cNvPr id="563" name="Google Shape;563;p14"/>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34</a:t>
              </a:r>
              <a:endParaRPr/>
            </a:p>
          </p:txBody>
        </p:sp>
      </p:grpSp>
      <p:grpSp>
        <p:nvGrpSpPr>
          <p:cNvPr id="564" name="Google Shape;564;p14"/>
          <p:cNvGrpSpPr/>
          <p:nvPr/>
        </p:nvGrpSpPr>
        <p:grpSpPr>
          <a:xfrm>
            <a:off x="12726246" y="-257409"/>
            <a:ext cx="6221250" cy="3015147"/>
            <a:chOff x="0" y="0"/>
            <a:chExt cx="8295000" cy="4020196"/>
          </a:xfrm>
        </p:grpSpPr>
        <p:grpSp>
          <p:nvGrpSpPr>
            <p:cNvPr id="565" name="Google Shape;565;p14"/>
            <p:cNvGrpSpPr/>
            <p:nvPr/>
          </p:nvGrpSpPr>
          <p:grpSpPr>
            <a:xfrm>
              <a:off x="299355" y="705618"/>
              <a:ext cx="7538741" cy="1819150"/>
              <a:chOff x="0" y="0"/>
              <a:chExt cx="3788122" cy="914100"/>
            </a:xfrm>
          </p:grpSpPr>
          <p:sp>
            <p:nvSpPr>
              <p:cNvPr id="566" name="Google Shape;566;p14"/>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567" name="Google Shape;567;p14"/>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8" name="Google Shape;568;p14"/>
            <p:cNvGrpSpPr/>
            <p:nvPr/>
          </p:nvGrpSpPr>
          <p:grpSpPr>
            <a:xfrm>
              <a:off x="456886" y="598932"/>
              <a:ext cx="7381207" cy="1819150"/>
              <a:chOff x="0" y="0"/>
              <a:chExt cx="3708963" cy="914100"/>
            </a:xfrm>
          </p:grpSpPr>
          <p:sp>
            <p:nvSpPr>
              <p:cNvPr id="569" name="Google Shape;569;p14"/>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570" name="Google Shape;570;p14"/>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71" name="Google Shape;571;p14"/>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572" name="Google Shape;572;p14"/>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5">
                <a:alphaModFix/>
              </a:blip>
              <a:stretch>
                <a:fillRect b="0" l="0" r="0" t="-130818"/>
              </a:stretch>
            </a:blipFill>
            <a:ln>
              <a:noFill/>
            </a:ln>
          </p:spPr>
        </p:sp>
        <p:sp>
          <p:nvSpPr>
            <p:cNvPr id="573" name="Google Shape;573;p14"/>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574" name="Google Shape;574;p14"/>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6">
                <a:alphaModFix/>
              </a:blip>
              <a:stretch>
                <a:fillRect b="0" l="0" r="-113976" t="0"/>
              </a:stretch>
            </a:blipFill>
            <a:ln>
              <a:noFill/>
            </a:ln>
          </p:spPr>
        </p:sp>
        <p:sp>
          <p:nvSpPr>
            <p:cNvPr id="575" name="Google Shape;575;p14"/>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7">
                <a:alphaModFix/>
              </a:blip>
              <a:stretch>
                <a:fillRect b="0" l="0" r="0" t="0"/>
              </a:stretch>
            </a:blipFill>
            <a:ln>
              <a:noFill/>
            </a:ln>
          </p:spPr>
        </p:sp>
        <p:sp>
          <p:nvSpPr>
            <p:cNvPr id="576" name="Google Shape;576;p14"/>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8">
                <a:alphaModFix amt="99000"/>
              </a:blip>
              <a:stretch>
                <a:fillRect b="0" l="-233689" r="0" t="-64498"/>
              </a:stretch>
            </a:blipFill>
            <a:ln>
              <a:noFill/>
            </a:ln>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133244" y="2757738"/>
            <a:ext cx="7010756" cy="5813585"/>
          </a:xfrm>
          <a:custGeom>
            <a:avLst/>
            <a:gdLst/>
            <a:ahLst/>
            <a:cxnLst/>
            <a:rect r="r" b="b" t="t" l="l"/>
            <a:pathLst>
              <a:path h="5813585" w="7010756">
                <a:moveTo>
                  <a:pt x="0" y="0"/>
                </a:moveTo>
                <a:lnTo>
                  <a:pt x="7010756" y="0"/>
                </a:lnTo>
                <a:lnTo>
                  <a:pt x="7010756" y="5813585"/>
                </a:lnTo>
                <a:lnTo>
                  <a:pt x="0" y="5813585"/>
                </a:lnTo>
                <a:lnTo>
                  <a:pt x="0" y="0"/>
                </a:lnTo>
                <a:close/>
              </a:path>
            </a:pathLst>
          </a:custGeom>
          <a:blipFill>
            <a:blip r:embed="rId6"/>
            <a:stretch>
              <a:fillRect l="0" t="0" r="0" b="-100292"/>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35</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Diagramas de Atividades</a:t>
            </a:r>
          </a:p>
        </p:txBody>
      </p:sp>
      <p:sp>
        <p:nvSpPr>
          <p:cNvPr name="TextBox 38" id="38"/>
          <p:cNvSpPr txBox="true"/>
          <p:nvPr/>
        </p:nvSpPr>
        <p:spPr>
          <a:xfrm rot="0">
            <a:off x="9706252" y="2136073"/>
            <a:ext cx="7877485" cy="481330"/>
          </a:xfrm>
          <a:prstGeom prst="rect">
            <a:avLst/>
          </a:prstGeom>
        </p:spPr>
        <p:txBody>
          <a:bodyPr anchor="t" rtlCol="false" tIns="0" lIns="0" bIns="0" rIns="0">
            <a:spAutoFit/>
          </a:bodyPr>
          <a:lstStyle/>
          <a:p>
            <a:pPr algn="r">
              <a:lnSpc>
                <a:spcPts val="3920"/>
              </a:lnSpc>
            </a:pPr>
            <a:r>
              <a:rPr lang="en-US" sz="2800">
                <a:solidFill>
                  <a:srgbClr val="000000"/>
                </a:solidFill>
                <a:latin typeface="Open Sans Bold"/>
              </a:rPr>
              <a:t>Diagrama de Atividade Emitir Certificado </a:t>
            </a:r>
          </a:p>
        </p:txBody>
      </p:sp>
      <p:sp>
        <p:nvSpPr>
          <p:cNvPr name="Freeform 39" id="39"/>
          <p:cNvSpPr/>
          <p:nvPr/>
        </p:nvSpPr>
        <p:spPr>
          <a:xfrm flipH="false" flipV="false" rot="0">
            <a:off x="8403377" y="3253038"/>
            <a:ext cx="7752554" cy="6428712"/>
          </a:xfrm>
          <a:custGeom>
            <a:avLst/>
            <a:gdLst/>
            <a:ahLst/>
            <a:cxnLst/>
            <a:rect r="r" b="b" t="t" l="l"/>
            <a:pathLst>
              <a:path h="6428712" w="7752554">
                <a:moveTo>
                  <a:pt x="0" y="0"/>
                </a:moveTo>
                <a:lnTo>
                  <a:pt x="7752553" y="0"/>
                </a:lnTo>
                <a:lnTo>
                  <a:pt x="7752553" y="6428712"/>
                </a:lnTo>
                <a:lnTo>
                  <a:pt x="0" y="6428712"/>
                </a:lnTo>
                <a:lnTo>
                  <a:pt x="0" y="0"/>
                </a:lnTo>
                <a:close/>
              </a:path>
            </a:pathLst>
          </a:custGeom>
          <a:blipFill>
            <a:blip r:embed="rId6"/>
            <a:stretch>
              <a:fillRect l="0" t="-98286" r="0" b="-2005"/>
            </a:stretch>
          </a:blipFill>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778" name="Shape 778"/>
        <p:cNvGrpSpPr/>
        <p:nvPr/>
      </p:nvGrpSpPr>
      <p:grpSpPr>
        <a:xfrm>
          <a:off x="0" y="0"/>
          <a:ext cx="0" cy="0"/>
          <a:chOff x="0" y="0"/>
          <a:chExt cx="0" cy="0"/>
        </a:xfrm>
      </p:grpSpPr>
      <p:sp>
        <p:nvSpPr>
          <p:cNvPr id="779" name="Google Shape;779;p1"/>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80" name="Google Shape;780;p1"/>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grpSp>
        <p:nvGrpSpPr>
          <p:cNvPr id="781" name="Google Shape;781;p1"/>
          <p:cNvGrpSpPr/>
          <p:nvPr/>
        </p:nvGrpSpPr>
        <p:grpSpPr>
          <a:xfrm rot="748792">
            <a:off x="11238536" y="-1650403"/>
            <a:ext cx="8583356" cy="13182504"/>
            <a:chOff x="0" y="0"/>
            <a:chExt cx="2260614" cy="3471900"/>
          </a:xfrm>
        </p:grpSpPr>
        <p:sp>
          <p:nvSpPr>
            <p:cNvPr id="782" name="Google Shape;782;p1"/>
            <p:cNvSpPr/>
            <p:nvPr/>
          </p:nvSpPr>
          <p:spPr>
            <a:xfrm>
              <a:off x="0" y="0"/>
              <a:ext cx="2260614" cy="3471831"/>
            </a:xfrm>
            <a:custGeom>
              <a:rect b="b" l="l" r="r" t="t"/>
              <a:pathLst>
                <a:path extrusionOk="0" h="3471831" w="2260614">
                  <a:moveTo>
                    <a:pt x="0" y="0"/>
                  </a:moveTo>
                  <a:lnTo>
                    <a:pt x="2260614" y="0"/>
                  </a:lnTo>
                  <a:lnTo>
                    <a:pt x="2260614" y="3471831"/>
                  </a:lnTo>
                  <a:lnTo>
                    <a:pt x="0" y="3471831"/>
                  </a:lnTo>
                  <a:close/>
                </a:path>
              </a:pathLst>
            </a:custGeom>
            <a:solidFill>
              <a:srgbClr val="034487"/>
            </a:solidFill>
            <a:ln>
              <a:noFill/>
            </a:ln>
          </p:spPr>
        </p:sp>
        <p:sp>
          <p:nvSpPr>
            <p:cNvPr id="783" name="Google Shape;783;p1"/>
            <p:cNvSpPr txBox="1"/>
            <p:nvPr/>
          </p:nvSpPr>
          <p:spPr>
            <a:xfrm>
              <a:off x="0" y="0"/>
              <a:ext cx="22605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84" name="Google Shape;784;p1"/>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785" name="Google Shape;785;p1"/>
          <p:cNvSpPr/>
          <p:nvPr/>
        </p:nvSpPr>
        <p:spPr>
          <a:xfrm>
            <a:off x="10391466" y="8853128"/>
            <a:ext cx="405172" cy="405172"/>
          </a:xfrm>
          <a:custGeom>
            <a:rect b="b" l="l" r="r" t="t"/>
            <a:pathLst>
              <a:path extrusionOk="0" h="405172" w="405172">
                <a:moveTo>
                  <a:pt x="0" y="0"/>
                </a:moveTo>
                <a:lnTo>
                  <a:pt x="405172" y="0"/>
                </a:lnTo>
                <a:lnTo>
                  <a:pt x="405172" y="405172"/>
                </a:lnTo>
                <a:lnTo>
                  <a:pt x="0" y="405172"/>
                </a:lnTo>
                <a:lnTo>
                  <a:pt x="0" y="0"/>
                </a:lnTo>
                <a:close/>
              </a:path>
            </a:pathLst>
          </a:custGeom>
          <a:blipFill rotWithShape="1">
            <a:blip r:embed="rId3">
              <a:alphaModFix/>
            </a:blip>
            <a:stretch>
              <a:fillRect b="0" l="0" r="0" t="0"/>
            </a:stretch>
          </a:blipFill>
          <a:ln>
            <a:noFill/>
          </a:ln>
        </p:spPr>
      </p:sp>
      <p:grpSp>
        <p:nvGrpSpPr>
          <p:cNvPr id="786" name="Google Shape;786;p1"/>
          <p:cNvGrpSpPr/>
          <p:nvPr/>
        </p:nvGrpSpPr>
        <p:grpSpPr>
          <a:xfrm>
            <a:off x="-2848902" y="7803133"/>
            <a:ext cx="5526353" cy="5526353"/>
            <a:chOff x="0" y="0"/>
            <a:chExt cx="7368471" cy="7368471"/>
          </a:xfrm>
        </p:grpSpPr>
        <p:sp>
          <p:nvSpPr>
            <p:cNvPr id="787" name="Google Shape;787;p1"/>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788" name="Google Shape;788;p1"/>
            <p:cNvGrpSpPr/>
            <p:nvPr/>
          </p:nvGrpSpPr>
          <p:grpSpPr>
            <a:xfrm>
              <a:off x="3344274" y="1482580"/>
              <a:ext cx="2309566" cy="2541952"/>
              <a:chOff x="0" y="0"/>
              <a:chExt cx="838014" cy="922334"/>
            </a:xfrm>
          </p:grpSpPr>
          <p:sp>
            <p:nvSpPr>
              <p:cNvPr id="789" name="Google Shape;789;p1"/>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90" name="Google Shape;790;p1"/>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91" name="Google Shape;791;p1"/>
            <p:cNvSpPr/>
            <p:nvPr/>
          </p:nvSpPr>
          <p:spPr>
            <a:xfrm rot="3710095">
              <a:off x="3011349"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792" name="Google Shape;792;p1"/>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FFFFFF"/>
                </a:buClr>
                <a:buSzPts val="2377"/>
                <a:buFont typeface="Poppins"/>
                <a:buNone/>
              </a:pPr>
              <a:r>
                <a:rPr b="1" i="0" lang="en-US" sz="2377" u="none" cap="none" strike="noStrike">
                  <a:solidFill>
                    <a:srgbClr val="FFFFFF"/>
                  </a:solidFill>
                  <a:latin typeface="Poppins"/>
                  <a:ea typeface="Poppins"/>
                  <a:cs typeface="Poppins"/>
                  <a:sym typeface="Poppins"/>
                </a:rPr>
                <a:t>36</a:t>
              </a:r>
              <a:endParaRPr b="0" i="0" sz="1800" u="none" cap="none" strike="noStrike">
                <a:solidFill>
                  <a:schemeClr val="dk1"/>
                </a:solidFill>
                <a:latin typeface="Calibri"/>
                <a:ea typeface="Calibri"/>
                <a:cs typeface="Calibri"/>
                <a:sym typeface="Calibri"/>
              </a:endParaRPr>
            </a:p>
          </p:txBody>
        </p:sp>
      </p:grpSp>
      <p:grpSp>
        <p:nvGrpSpPr>
          <p:cNvPr id="793" name="Google Shape;793;p1"/>
          <p:cNvGrpSpPr/>
          <p:nvPr/>
        </p:nvGrpSpPr>
        <p:grpSpPr>
          <a:xfrm>
            <a:off x="-2581269" y="827479"/>
            <a:ext cx="12287603" cy="1078995"/>
            <a:chOff x="0" y="0"/>
            <a:chExt cx="3236220" cy="284178"/>
          </a:xfrm>
        </p:grpSpPr>
        <p:sp>
          <p:nvSpPr>
            <p:cNvPr id="794" name="Google Shape;794;p1"/>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411"/>
                  </a:srgbClr>
                </a:gs>
                <a:gs pos="50000">
                  <a:srgbClr val="0F3566">
                    <a:alpha val="49411"/>
                  </a:srgbClr>
                </a:gs>
                <a:gs pos="100000">
                  <a:srgbClr val="0F3566">
                    <a:alpha val="49411"/>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95" name="Google Shape;795;p1"/>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796" name="Google Shape;796;p1"/>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grpSp>
        <p:nvGrpSpPr>
          <p:cNvPr id="797" name="Google Shape;797;p1"/>
          <p:cNvGrpSpPr/>
          <p:nvPr/>
        </p:nvGrpSpPr>
        <p:grpSpPr>
          <a:xfrm rot="654021">
            <a:off x="12130390" y="692390"/>
            <a:ext cx="4985716" cy="11357683"/>
            <a:chOff x="0" y="0"/>
            <a:chExt cx="1313100" cy="2991300"/>
          </a:xfrm>
        </p:grpSpPr>
        <p:sp>
          <p:nvSpPr>
            <p:cNvPr id="798" name="Google Shape;798;p1"/>
            <p:cNvSpPr/>
            <p:nvPr/>
          </p:nvSpPr>
          <p:spPr>
            <a:xfrm>
              <a:off x="0" y="0"/>
              <a:ext cx="1312961" cy="2991237"/>
            </a:xfrm>
            <a:custGeom>
              <a:rect b="b" l="l" r="r" t="t"/>
              <a:pathLst>
                <a:path extrusionOk="0" h="2991237" w="1312961">
                  <a:moveTo>
                    <a:pt x="0" y="0"/>
                  </a:moveTo>
                  <a:lnTo>
                    <a:pt x="1312961" y="0"/>
                  </a:lnTo>
                  <a:lnTo>
                    <a:pt x="1312961" y="2991237"/>
                  </a:lnTo>
                  <a:lnTo>
                    <a:pt x="0" y="2991237"/>
                  </a:lnTo>
                  <a:close/>
                </a:path>
              </a:pathLst>
            </a:custGeom>
            <a:solidFill>
              <a:srgbClr val="0F3566"/>
            </a:solidFill>
            <a:ln>
              <a:noFill/>
            </a:ln>
          </p:spPr>
        </p:sp>
        <p:sp>
          <p:nvSpPr>
            <p:cNvPr id="799" name="Google Shape;799;p1"/>
            <p:cNvSpPr txBox="1"/>
            <p:nvPr/>
          </p:nvSpPr>
          <p:spPr>
            <a:xfrm>
              <a:off x="0" y="0"/>
              <a:ext cx="1313100" cy="2991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00" name="Google Shape;800;p1"/>
          <p:cNvGrpSpPr/>
          <p:nvPr/>
        </p:nvGrpSpPr>
        <p:grpSpPr>
          <a:xfrm>
            <a:off x="12726246" y="-257409"/>
            <a:ext cx="6221250" cy="3015147"/>
            <a:chOff x="0" y="0"/>
            <a:chExt cx="8295000" cy="4020196"/>
          </a:xfrm>
        </p:grpSpPr>
        <p:grpSp>
          <p:nvGrpSpPr>
            <p:cNvPr id="801" name="Google Shape;801;p1"/>
            <p:cNvGrpSpPr/>
            <p:nvPr/>
          </p:nvGrpSpPr>
          <p:grpSpPr>
            <a:xfrm>
              <a:off x="299355" y="705618"/>
              <a:ext cx="7538741" cy="1819150"/>
              <a:chOff x="0" y="0"/>
              <a:chExt cx="3788122" cy="914100"/>
            </a:xfrm>
          </p:grpSpPr>
          <p:sp>
            <p:nvSpPr>
              <p:cNvPr id="802" name="Google Shape;802;p1"/>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803" name="Google Shape;803;p1"/>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04" name="Google Shape;804;p1"/>
            <p:cNvGrpSpPr/>
            <p:nvPr/>
          </p:nvGrpSpPr>
          <p:grpSpPr>
            <a:xfrm>
              <a:off x="456886" y="598932"/>
              <a:ext cx="7381207" cy="1819150"/>
              <a:chOff x="0" y="0"/>
              <a:chExt cx="3708963" cy="914100"/>
            </a:xfrm>
          </p:grpSpPr>
          <p:sp>
            <p:nvSpPr>
              <p:cNvPr id="805" name="Google Shape;805;p1"/>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806" name="Google Shape;806;p1"/>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cxnSp>
          <p:nvCxnSpPr>
            <p:cNvPr id="807" name="Google Shape;807;p1"/>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808" name="Google Shape;808;p1"/>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08"/>
              </a:stretch>
            </a:blipFill>
            <a:ln>
              <a:noFill/>
            </a:ln>
          </p:spPr>
        </p:sp>
        <p:sp>
          <p:nvSpPr>
            <p:cNvPr id="809" name="Google Shape;809;p1"/>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FFFFFF"/>
                </a:buClr>
                <a:buSzPts val="5499"/>
                <a:buFont typeface="Arial"/>
                <a:buNone/>
              </a:pPr>
              <a:r>
                <a:rPr b="0" i="0" lang="en-US" sz="5499" u="none" cap="none" strike="noStrike">
                  <a:solidFill>
                    <a:srgbClr val="FFFFFF"/>
                  </a:solidFill>
                  <a:latin typeface="Arial"/>
                  <a:ea typeface="Arial"/>
                  <a:cs typeface="Arial"/>
                  <a:sym typeface="Arial"/>
                </a:rPr>
                <a:t>Educa Tech</a:t>
              </a:r>
              <a:endParaRPr b="0" i="0" sz="1800" u="none" cap="none" strike="noStrike">
                <a:solidFill>
                  <a:schemeClr val="dk1"/>
                </a:solidFill>
                <a:latin typeface="Calibri"/>
                <a:ea typeface="Calibri"/>
                <a:cs typeface="Calibri"/>
                <a:sym typeface="Calibri"/>
              </a:endParaRPr>
            </a:p>
          </p:txBody>
        </p:sp>
        <p:sp>
          <p:nvSpPr>
            <p:cNvPr id="810" name="Google Shape;810;p1"/>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67" t="0"/>
              </a:stretch>
            </a:blipFill>
            <a:ln>
              <a:noFill/>
            </a:ln>
          </p:spPr>
        </p:sp>
        <p:sp>
          <p:nvSpPr>
            <p:cNvPr id="811" name="Google Shape;811;p1"/>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812" name="Google Shape;812;p1"/>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78" r="0" t="-64498"/>
              </a:stretch>
            </a:blipFill>
            <a:ln>
              <a:noFill/>
            </a:ln>
          </p:spPr>
        </p:sp>
      </p:grpSp>
      <p:sp>
        <p:nvSpPr>
          <p:cNvPr id="813" name="Google Shape;813;p1"/>
          <p:cNvSpPr/>
          <p:nvPr/>
        </p:nvSpPr>
        <p:spPr>
          <a:xfrm>
            <a:off x="1028700" y="2757759"/>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814" name="Google Shape;814;p1"/>
          <p:cNvSpPr/>
          <p:nvPr/>
        </p:nvSpPr>
        <p:spPr>
          <a:xfrm>
            <a:off x="1028700" y="5058601"/>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815" name="Google Shape;815;p1"/>
          <p:cNvSpPr/>
          <p:nvPr/>
        </p:nvSpPr>
        <p:spPr>
          <a:xfrm>
            <a:off x="11101438" y="2571679"/>
            <a:ext cx="6511097" cy="6686621"/>
          </a:xfrm>
          <a:custGeom>
            <a:rect b="b" l="l" r="r" t="t"/>
            <a:pathLst>
              <a:path extrusionOk="0" h="6686621" w="6511097">
                <a:moveTo>
                  <a:pt x="0" y="0"/>
                </a:moveTo>
                <a:lnTo>
                  <a:pt x="6511098" y="0"/>
                </a:lnTo>
                <a:lnTo>
                  <a:pt x="6511098" y="6686621"/>
                </a:lnTo>
                <a:lnTo>
                  <a:pt x="0" y="6686621"/>
                </a:lnTo>
                <a:lnTo>
                  <a:pt x="0" y="0"/>
                </a:lnTo>
                <a:close/>
              </a:path>
            </a:pathLst>
          </a:custGeom>
          <a:blipFill rotWithShape="1">
            <a:blip r:embed="rId11">
              <a:alphaModFix/>
            </a:blip>
            <a:stretch>
              <a:fillRect b="0" l="0" r="0" t="0"/>
            </a:stretch>
          </a:blipFill>
          <a:ln>
            <a:noFill/>
          </a:ln>
        </p:spPr>
      </p:sp>
      <p:sp>
        <p:nvSpPr>
          <p:cNvPr id="816" name="Google Shape;816;p1"/>
          <p:cNvSpPr txBox="1"/>
          <p:nvPr/>
        </p:nvSpPr>
        <p:spPr>
          <a:xfrm>
            <a:off x="1865922" y="2672013"/>
            <a:ext cx="8431200" cy="107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FFFFFF"/>
              </a:buClr>
              <a:buSzPts val="3000"/>
              <a:buFont typeface="Poppins"/>
              <a:buNone/>
            </a:pPr>
            <a:r>
              <a:rPr b="0" i="0" lang="en-US" sz="3000" u="none" cap="none" strike="noStrike">
                <a:solidFill>
                  <a:srgbClr val="FFFFFF"/>
                </a:solidFill>
                <a:latin typeface="Poppins"/>
                <a:ea typeface="Poppins"/>
                <a:cs typeface="Poppins"/>
                <a:sym typeface="Poppins"/>
              </a:rPr>
              <a:t>São representações visuais que mostram como os objetos interagem em um sistema.</a:t>
            </a:r>
            <a:endParaRPr b="0" i="0" sz="1800" u="none" cap="none" strike="noStrike">
              <a:solidFill>
                <a:schemeClr val="dk1"/>
              </a:solidFill>
              <a:latin typeface="Calibri"/>
              <a:ea typeface="Calibri"/>
              <a:cs typeface="Calibri"/>
              <a:sym typeface="Calibri"/>
            </a:endParaRPr>
          </a:p>
        </p:txBody>
      </p:sp>
      <p:sp>
        <p:nvSpPr>
          <p:cNvPr id="817" name="Google Shape;817;p1"/>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Clr>
                <a:srgbClr val="FFFFFF"/>
              </a:buClr>
              <a:buSzPts val="4500"/>
              <a:buFont typeface="Inter"/>
              <a:buNone/>
            </a:pPr>
            <a:r>
              <a:rPr b="1" i="0" lang="en-US" sz="4500" u="none" cap="none" strike="noStrike">
                <a:solidFill>
                  <a:srgbClr val="FFFFFF"/>
                </a:solidFill>
                <a:latin typeface="Inter"/>
                <a:ea typeface="Inter"/>
                <a:cs typeface="Inter"/>
                <a:sym typeface="Inter"/>
              </a:rPr>
              <a:t>Diagramas de Sequência</a:t>
            </a:r>
            <a:endParaRPr b="0" i="0" sz="1800" u="none" cap="none" strike="noStrike">
              <a:solidFill>
                <a:schemeClr val="dk1"/>
              </a:solidFill>
              <a:latin typeface="Calibri"/>
              <a:ea typeface="Calibri"/>
              <a:cs typeface="Calibri"/>
              <a:sym typeface="Calibri"/>
            </a:endParaRPr>
          </a:p>
        </p:txBody>
      </p:sp>
      <p:sp>
        <p:nvSpPr>
          <p:cNvPr id="818" name="Google Shape;818;p1"/>
          <p:cNvSpPr txBox="1"/>
          <p:nvPr/>
        </p:nvSpPr>
        <p:spPr>
          <a:xfrm>
            <a:off x="1865922" y="5005265"/>
            <a:ext cx="8431200" cy="257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FFFFFF"/>
              </a:buClr>
              <a:buSzPts val="3000"/>
              <a:buFont typeface="Poppins"/>
              <a:buNone/>
            </a:pPr>
            <a:r>
              <a:rPr b="0" i="0" lang="en-US" sz="3000" u="none" cap="none" strike="noStrike">
                <a:solidFill>
                  <a:srgbClr val="FFFFFF"/>
                </a:solidFill>
                <a:latin typeface="Poppins"/>
                <a:ea typeface="Poppins"/>
                <a:cs typeface="Poppins"/>
                <a:sym typeface="Poppins"/>
              </a:rPr>
              <a:t>Destacam a ordem e as mensagens trocadas entre os objetos ao longo do tempo, proporcionando uma visão clara do fluxo de interação.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37</a:t>
              </a:r>
            </a:p>
          </p:txBody>
        </p:sp>
      </p:grpSp>
      <p:sp>
        <p:nvSpPr>
          <p:cNvPr name="Freeform 19" id="19"/>
          <p:cNvSpPr/>
          <p:nvPr/>
        </p:nvSpPr>
        <p:spPr>
          <a:xfrm flipH="false" flipV="false" rot="0">
            <a:off x="2293427" y="1222344"/>
            <a:ext cx="13543392" cy="8283420"/>
          </a:xfrm>
          <a:custGeom>
            <a:avLst/>
            <a:gdLst/>
            <a:ahLst/>
            <a:cxnLst/>
            <a:rect r="r" b="b" t="t" l="l"/>
            <a:pathLst>
              <a:path h="8283420" w="13543392">
                <a:moveTo>
                  <a:pt x="0" y="0"/>
                </a:moveTo>
                <a:lnTo>
                  <a:pt x="13543392" y="0"/>
                </a:lnTo>
                <a:lnTo>
                  <a:pt x="13543392" y="8283420"/>
                </a:lnTo>
                <a:lnTo>
                  <a:pt x="0" y="8283420"/>
                </a:lnTo>
                <a:lnTo>
                  <a:pt x="0" y="0"/>
                </a:lnTo>
                <a:close/>
              </a:path>
            </a:pathLst>
          </a:custGeom>
          <a:blipFill>
            <a:blip r:embed="rId9"/>
            <a:stretch>
              <a:fillRect l="0" t="0" r="0" b="0"/>
            </a:stretch>
          </a:blipFill>
        </p:spPr>
      </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sp>
        <p:nvSpPr>
          <p:cNvPr name="TextBox 33" id="33"/>
          <p:cNvSpPr txBox="true"/>
          <p:nvPr/>
        </p:nvSpPr>
        <p:spPr>
          <a:xfrm rot="0">
            <a:off x="5280531" y="768835"/>
            <a:ext cx="8173079" cy="481330"/>
          </a:xfrm>
          <a:prstGeom prst="rect">
            <a:avLst/>
          </a:prstGeom>
        </p:spPr>
        <p:txBody>
          <a:bodyPr anchor="t" rtlCol="false" tIns="0" lIns="0" bIns="0" rIns="0">
            <a:spAutoFit/>
          </a:bodyPr>
          <a:lstStyle/>
          <a:p>
            <a:pPr>
              <a:lnSpc>
                <a:spcPts val="3920"/>
              </a:lnSpc>
            </a:pPr>
            <a:r>
              <a:rPr lang="en-US" sz="2800">
                <a:solidFill>
                  <a:srgbClr val="000000"/>
                </a:solidFill>
                <a:latin typeface="Open Sans Bold"/>
              </a:rPr>
              <a:t>Diagrama de Sequência - Registrar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38</a:t>
              </a:r>
            </a:p>
          </p:txBody>
        </p:sp>
      </p:grpSp>
      <p:grpSp>
        <p:nvGrpSpPr>
          <p:cNvPr name="Group 19" id="19"/>
          <p:cNvGrpSpPr/>
          <p:nvPr/>
        </p:nvGrpSpPr>
        <p:grpSpPr>
          <a:xfrm rot="0">
            <a:off x="12726246" y="-257409"/>
            <a:ext cx="6221144" cy="3015147"/>
            <a:chOff x="0" y="0"/>
            <a:chExt cx="8294859" cy="4020197"/>
          </a:xfrm>
        </p:grpSpPr>
        <p:grpSp>
          <p:nvGrpSpPr>
            <p:cNvPr name="Group 20" id="20"/>
            <p:cNvGrpSpPr/>
            <p:nvPr/>
          </p:nvGrpSpPr>
          <p:grpSpPr>
            <a:xfrm rot="0">
              <a:off x="299355" y="705618"/>
              <a:ext cx="7538618" cy="1818909"/>
              <a:chOff x="0" y="0"/>
              <a:chExt cx="3788122" cy="913994"/>
            </a:xfrm>
          </p:grpSpPr>
          <p:sp>
            <p:nvSpPr>
              <p:cNvPr name="Freeform 21" id="2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2" id="2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3" id="23"/>
            <p:cNvGrpSpPr/>
            <p:nvPr/>
          </p:nvGrpSpPr>
          <p:grpSpPr>
            <a:xfrm rot="0">
              <a:off x="456886" y="598932"/>
              <a:ext cx="7381087" cy="1818909"/>
              <a:chOff x="0" y="0"/>
              <a:chExt cx="3708963" cy="913994"/>
            </a:xfrm>
          </p:grpSpPr>
          <p:sp>
            <p:nvSpPr>
              <p:cNvPr name="Freeform 24" id="2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5" id="2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6" id="2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7" id="2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8" id="2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9" id="2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0" id="3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2" id="32"/>
          <p:cNvSpPr/>
          <p:nvPr/>
        </p:nvSpPr>
        <p:spPr>
          <a:xfrm flipH="false" flipV="false" rot="0">
            <a:off x="1386782" y="1756183"/>
            <a:ext cx="15350057" cy="7425144"/>
          </a:xfrm>
          <a:custGeom>
            <a:avLst/>
            <a:gdLst/>
            <a:ahLst/>
            <a:cxnLst/>
            <a:rect r="r" b="b" t="t" l="l"/>
            <a:pathLst>
              <a:path h="7425144" w="15350057">
                <a:moveTo>
                  <a:pt x="0" y="0"/>
                </a:moveTo>
                <a:lnTo>
                  <a:pt x="15350057" y="0"/>
                </a:lnTo>
                <a:lnTo>
                  <a:pt x="15350057" y="7425144"/>
                </a:lnTo>
                <a:lnTo>
                  <a:pt x="0" y="7425144"/>
                </a:lnTo>
                <a:lnTo>
                  <a:pt x="0" y="0"/>
                </a:lnTo>
                <a:close/>
              </a:path>
            </a:pathLst>
          </a:custGeom>
          <a:blipFill>
            <a:blip r:embed="rId16"/>
            <a:stretch>
              <a:fillRect l="0" t="0" r="0" b="0"/>
            </a:stretch>
          </a:blipFill>
        </p:spPr>
      </p:sp>
      <p:sp>
        <p:nvSpPr>
          <p:cNvPr name="TextBox 33" id="33"/>
          <p:cNvSpPr txBox="true"/>
          <p:nvPr/>
        </p:nvSpPr>
        <p:spPr>
          <a:xfrm rot="0">
            <a:off x="5057460" y="1193014"/>
            <a:ext cx="8173079" cy="481330"/>
          </a:xfrm>
          <a:prstGeom prst="rect">
            <a:avLst/>
          </a:prstGeom>
        </p:spPr>
        <p:txBody>
          <a:bodyPr anchor="t" rtlCol="false" tIns="0" lIns="0" bIns="0" rIns="0">
            <a:spAutoFit/>
          </a:bodyPr>
          <a:lstStyle/>
          <a:p>
            <a:pPr>
              <a:lnSpc>
                <a:spcPts val="3920"/>
              </a:lnSpc>
            </a:pPr>
            <a:r>
              <a:rPr lang="en-US" sz="2800">
                <a:solidFill>
                  <a:srgbClr val="000000"/>
                </a:solidFill>
                <a:latin typeface="Open Sans Bold"/>
              </a:rPr>
              <a:t>Diagrama de Sequência - Editar Perfil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39</a:t>
              </a:r>
            </a:p>
          </p:txBody>
        </p:sp>
      </p:grpSp>
      <p:grpSp>
        <p:nvGrpSpPr>
          <p:cNvPr name="Group 19" id="19"/>
          <p:cNvGrpSpPr/>
          <p:nvPr/>
        </p:nvGrpSpPr>
        <p:grpSpPr>
          <a:xfrm rot="0">
            <a:off x="12726246" y="-257409"/>
            <a:ext cx="6221144" cy="3015147"/>
            <a:chOff x="0" y="0"/>
            <a:chExt cx="8294859" cy="4020197"/>
          </a:xfrm>
        </p:grpSpPr>
        <p:grpSp>
          <p:nvGrpSpPr>
            <p:cNvPr name="Group 20" id="20"/>
            <p:cNvGrpSpPr/>
            <p:nvPr/>
          </p:nvGrpSpPr>
          <p:grpSpPr>
            <a:xfrm rot="0">
              <a:off x="299355" y="705618"/>
              <a:ext cx="7538618" cy="1818909"/>
              <a:chOff x="0" y="0"/>
              <a:chExt cx="3788122" cy="913994"/>
            </a:xfrm>
          </p:grpSpPr>
          <p:sp>
            <p:nvSpPr>
              <p:cNvPr name="Freeform 21" id="2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2" id="2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3" id="23"/>
            <p:cNvGrpSpPr/>
            <p:nvPr/>
          </p:nvGrpSpPr>
          <p:grpSpPr>
            <a:xfrm rot="0">
              <a:off x="456886" y="598932"/>
              <a:ext cx="7381087" cy="1818909"/>
              <a:chOff x="0" y="0"/>
              <a:chExt cx="3708963" cy="913994"/>
            </a:xfrm>
          </p:grpSpPr>
          <p:sp>
            <p:nvSpPr>
              <p:cNvPr name="Freeform 24" id="2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5" id="2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6" id="2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7" id="2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8" id="2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9" id="2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0" id="3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2" id="32"/>
          <p:cNvSpPr/>
          <p:nvPr/>
        </p:nvSpPr>
        <p:spPr>
          <a:xfrm flipH="false" flipV="false" rot="0">
            <a:off x="1792647" y="1722393"/>
            <a:ext cx="14702706" cy="7458934"/>
          </a:xfrm>
          <a:custGeom>
            <a:avLst/>
            <a:gdLst/>
            <a:ahLst/>
            <a:cxnLst/>
            <a:rect r="r" b="b" t="t" l="l"/>
            <a:pathLst>
              <a:path h="7458934" w="14702706">
                <a:moveTo>
                  <a:pt x="0" y="0"/>
                </a:moveTo>
                <a:lnTo>
                  <a:pt x="14702706" y="0"/>
                </a:lnTo>
                <a:lnTo>
                  <a:pt x="14702706" y="7458934"/>
                </a:lnTo>
                <a:lnTo>
                  <a:pt x="0" y="7458934"/>
                </a:lnTo>
                <a:lnTo>
                  <a:pt x="0" y="0"/>
                </a:lnTo>
                <a:close/>
              </a:path>
            </a:pathLst>
          </a:custGeom>
          <a:blipFill>
            <a:blip r:embed="rId16"/>
            <a:stretch>
              <a:fillRect l="-229" t="0" r="-229" b="0"/>
            </a:stretch>
          </a:blipFill>
        </p:spPr>
      </p:sp>
      <p:sp>
        <p:nvSpPr>
          <p:cNvPr name="TextBox 33" id="33"/>
          <p:cNvSpPr txBox="true"/>
          <p:nvPr/>
        </p:nvSpPr>
        <p:spPr>
          <a:xfrm rot="0">
            <a:off x="5194933" y="759460"/>
            <a:ext cx="7133988" cy="481330"/>
          </a:xfrm>
          <a:prstGeom prst="rect">
            <a:avLst/>
          </a:prstGeom>
        </p:spPr>
        <p:txBody>
          <a:bodyPr anchor="t" rtlCol="false" tIns="0" lIns="0" bIns="0" rIns="0">
            <a:spAutoFit/>
          </a:bodyPr>
          <a:lstStyle/>
          <a:p>
            <a:pPr>
              <a:lnSpc>
                <a:spcPts val="3920"/>
              </a:lnSpc>
            </a:pPr>
            <a:r>
              <a:rPr lang="en-US" sz="2800">
                <a:solidFill>
                  <a:srgbClr val="000000"/>
                </a:solidFill>
                <a:latin typeface="Open Sans Bold"/>
              </a:rPr>
              <a:t>Diagrama de Sequência - Criar Curso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1238597" y="-1650414"/>
            <a:ext cx="8583270" cy="13182108"/>
            <a:chOff x="0" y="0"/>
            <a:chExt cx="2260614" cy="3471831"/>
          </a:xfrm>
        </p:grpSpPr>
        <p:sp>
          <p:nvSpPr>
            <p:cNvPr name="Freeform 6" id="6"/>
            <p:cNvSpPr/>
            <p:nvPr/>
          </p:nvSpPr>
          <p:spPr>
            <a:xfrm flipH="false" flipV="false" rot="0">
              <a:off x="0" y="0"/>
              <a:ext cx="2260614" cy="3471831"/>
            </a:xfrm>
            <a:custGeom>
              <a:avLst/>
              <a:gdLst/>
              <a:ahLst/>
              <a:cxnLst/>
              <a:rect r="r" b="b" t="t" l="l"/>
              <a:pathLst>
                <a:path h="3471831" w="2260614">
                  <a:moveTo>
                    <a:pt x="0" y="0"/>
                  </a:moveTo>
                  <a:lnTo>
                    <a:pt x="2260614" y="0"/>
                  </a:lnTo>
                  <a:lnTo>
                    <a:pt x="2260614" y="3471831"/>
                  </a:lnTo>
                  <a:lnTo>
                    <a:pt x="0" y="3471831"/>
                  </a:lnTo>
                  <a:close/>
                </a:path>
              </a:pathLst>
            </a:custGeom>
            <a:solidFill>
              <a:srgbClr val="034487"/>
            </a:solidFill>
          </p:spPr>
        </p:sp>
        <p:sp>
          <p:nvSpPr>
            <p:cNvPr name="TextBox 7" id="7"/>
            <p:cNvSpPr txBox="true"/>
            <p:nvPr/>
          </p:nvSpPr>
          <p:spPr>
            <a:xfrm>
              <a:off x="0" y="0"/>
              <a:ext cx="2260614"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391466" y="8853128"/>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1083166"/>
            </a:xfrm>
            <a:prstGeom prst="rect">
              <a:avLst/>
            </a:prstGeom>
          </p:spPr>
          <p:txBody>
            <a:bodyPr anchor="t" rtlCol="false" tIns="0" lIns="0" bIns="0" rIns="0">
              <a:spAutoFit/>
            </a:bodyPr>
            <a:lstStyle/>
            <a:p>
              <a:pPr algn="ctr">
                <a:lnSpc>
                  <a:spcPts val="3328"/>
                </a:lnSpc>
              </a:pPr>
              <a:r>
                <a:rPr lang="en-US" sz="2377">
                  <a:solidFill>
                    <a:srgbClr val="FFFFFF"/>
                  </a:solidFill>
                  <a:latin typeface="Poppins Bold"/>
                </a:rPr>
                <a:t>04</a:t>
              </a:r>
            </a:p>
            <a:p>
              <a:pPr algn="ctr">
                <a:lnSpc>
                  <a:spcPts val="3328"/>
                </a:lnSpc>
                <a:spcBef>
                  <a:spcPct val="0"/>
                </a:spcBef>
              </a:pPr>
            </a:p>
          </p:txBody>
        </p:sp>
      </p:grpSp>
      <p:grpSp>
        <p:nvGrpSpPr>
          <p:cNvPr name="Group 17" id="17"/>
          <p:cNvGrpSpPr/>
          <p:nvPr/>
        </p:nvGrpSpPr>
        <p:grpSpPr>
          <a:xfrm rot="0">
            <a:off x="-2581269" y="827479"/>
            <a:ext cx="9125970" cy="1078989"/>
            <a:chOff x="0" y="0"/>
            <a:chExt cx="2403548" cy="284178"/>
          </a:xfrm>
        </p:grpSpPr>
        <p:sp>
          <p:nvSpPr>
            <p:cNvPr name="Freeform 18" id="18"/>
            <p:cNvSpPr/>
            <p:nvPr/>
          </p:nvSpPr>
          <p:spPr>
            <a:xfrm flipH="false" flipV="false" rot="0">
              <a:off x="0" y="0"/>
              <a:ext cx="2403548" cy="284178"/>
            </a:xfrm>
            <a:custGeom>
              <a:avLst/>
              <a:gdLst/>
              <a:ahLst/>
              <a:cxnLst/>
              <a:rect r="r" b="b" t="t" l="l"/>
              <a:pathLst>
                <a:path h="284178" w="2403548">
                  <a:moveTo>
                    <a:pt x="84834" y="0"/>
                  </a:moveTo>
                  <a:lnTo>
                    <a:pt x="2318714" y="0"/>
                  </a:lnTo>
                  <a:cubicBezTo>
                    <a:pt x="2341213" y="0"/>
                    <a:pt x="2362791" y="8938"/>
                    <a:pt x="2378700" y="24847"/>
                  </a:cubicBezTo>
                  <a:cubicBezTo>
                    <a:pt x="2394610" y="40757"/>
                    <a:pt x="2403548" y="62335"/>
                    <a:pt x="2403548" y="84834"/>
                  </a:cubicBezTo>
                  <a:lnTo>
                    <a:pt x="2403548" y="199344"/>
                  </a:lnTo>
                  <a:cubicBezTo>
                    <a:pt x="2403548" y="246197"/>
                    <a:pt x="2365566" y="284178"/>
                    <a:pt x="2318714" y="284178"/>
                  </a:cubicBezTo>
                  <a:lnTo>
                    <a:pt x="84834" y="284178"/>
                  </a:lnTo>
                  <a:cubicBezTo>
                    <a:pt x="37981" y="284178"/>
                    <a:pt x="0" y="246197"/>
                    <a:pt x="0" y="199344"/>
                  </a:cubicBezTo>
                  <a:lnTo>
                    <a:pt x="0" y="84834"/>
                  </a:lnTo>
                  <a:cubicBezTo>
                    <a:pt x="0" y="37981"/>
                    <a:pt x="37981" y="0"/>
                    <a:pt x="84834"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19" id="19"/>
            <p:cNvSpPr txBox="true"/>
            <p:nvPr/>
          </p:nvSpPr>
          <p:spPr>
            <a:xfrm>
              <a:off x="0" y="0"/>
              <a:ext cx="2403548" cy="284178"/>
            </a:xfrm>
            <a:prstGeom prst="rect">
              <a:avLst/>
            </a:prstGeom>
          </p:spPr>
          <p:txBody>
            <a:bodyPr anchor="ctr" rtlCol="false" tIns="50800" lIns="50800" bIns="50800" rIns="50800"/>
            <a:lstStyle/>
            <a:p>
              <a:pPr algn="ctr">
                <a:lnSpc>
                  <a:spcPts val="2540"/>
                </a:lnSpc>
              </a:pPr>
            </a:p>
          </p:txBody>
        </p:sp>
      </p:grpSp>
      <p:sp>
        <p:nvSpPr>
          <p:cNvPr name="Freeform 20" id="20"/>
          <p:cNvSpPr/>
          <p:nvPr/>
        </p:nvSpPr>
        <p:spPr>
          <a:xfrm flipH="false" flipV="false" rot="0">
            <a:off x="6158294"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654056">
            <a:off x="12130364" y="692354"/>
            <a:ext cx="4985150" cy="11357353"/>
            <a:chOff x="0" y="0"/>
            <a:chExt cx="1312961" cy="2991237"/>
          </a:xfrm>
        </p:grpSpPr>
        <p:sp>
          <p:nvSpPr>
            <p:cNvPr name="Freeform 22" id="22"/>
            <p:cNvSpPr/>
            <p:nvPr/>
          </p:nvSpPr>
          <p:spPr>
            <a:xfrm flipH="false" flipV="false" rot="0">
              <a:off x="0" y="0"/>
              <a:ext cx="1312961" cy="2991237"/>
            </a:xfrm>
            <a:custGeom>
              <a:avLst/>
              <a:gdLst/>
              <a:ahLst/>
              <a:cxnLst/>
              <a:rect r="r" b="b" t="t" l="l"/>
              <a:pathLst>
                <a:path h="2991237" w="1312961">
                  <a:moveTo>
                    <a:pt x="0" y="0"/>
                  </a:moveTo>
                  <a:lnTo>
                    <a:pt x="1312961" y="0"/>
                  </a:lnTo>
                  <a:lnTo>
                    <a:pt x="1312961" y="2991237"/>
                  </a:lnTo>
                  <a:lnTo>
                    <a:pt x="0" y="2991237"/>
                  </a:lnTo>
                  <a:close/>
                </a:path>
              </a:pathLst>
            </a:custGeom>
            <a:solidFill>
              <a:srgbClr val="0F3566"/>
            </a:solidFill>
          </p:spPr>
        </p:sp>
        <p:sp>
          <p:nvSpPr>
            <p:cNvPr name="TextBox 23" id="23"/>
            <p:cNvSpPr txBox="true"/>
            <p:nvPr/>
          </p:nvSpPr>
          <p:spPr>
            <a:xfrm>
              <a:off x="0" y="0"/>
              <a:ext cx="1312961" cy="2991237"/>
            </a:xfrm>
            <a:prstGeom prst="rect">
              <a:avLst/>
            </a:prstGeom>
          </p:spPr>
          <p:txBody>
            <a:bodyPr anchor="ctr" rtlCol="false" tIns="50800" lIns="50800" bIns="50800" rIns="50800"/>
            <a:lstStyle/>
            <a:p>
              <a:pPr algn="ctr">
                <a:lnSpc>
                  <a:spcPts val="2540"/>
                </a:lnSpc>
              </a:pPr>
            </a:p>
          </p:txBody>
        </p:sp>
      </p:grpSp>
      <p:grpSp>
        <p:nvGrpSpPr>
          <p:cNvPr name="Group 24" id="24"/>
          <p:cNvGrpSpPr/>
          <p:nvPr/>
        </p:nvGrpSpPr>
        <p:grpSpPr>
          <a:xfrm rot="0">
            <a:off x="12726246" y="-257409"/>
            <a:ext cx="6221144" cy="3015147"/>
            <a:chOff x="0" y="0"/>
            <a:chExt cx="8294859" cy="4020197"/>
          </a:xfrm>
        </p:grpSpPr>
        <p:grpSp>
          <p:nvGrpSpPr>
            <p:cNvPr name="Group 25" id="25"/>
            <p:cNvGrpSpPr/>
            <p:nvPr/>
          </p:nvGrpSpPr>
          <p:grpSpPr>
            <a:xfrm rot="0">
              <a:off x="299355" y="705618"/>
              <a:ext cx="7538618" cy="1818909"/>
              <a:chOff x="0" y="0"/>
              <a:chExt cx="3788122" cy="913994"/>
            </a:xfrm>
          </p:grpSpPr>
          <p:sp>
            <p:nvSpPr>
              <p:cNvPr name="Freeform 26" id="26"/>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7" id="27"/>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8" id="28"/>
            <p:cNvGrpSpPr/>
            <p:nvPr/>
          </p:nvGrpSpPr>
          <p:grpSpPr>
            <a:xfrm rot="0">
              <a:off x="456886" y="598932"/>
              <a:ext cx="7381087" cy="1818909"/>
              <a:chOff x="0" y="0"/>
              <a:chExt cx="3708963" cy="913994"/>
            </a:xfrm>
          </p:grpSpPr>
          <p:sp>
            <p:nvSpPr>
              <p:cNvPr name="Freeform 29" id="29"/>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30" id="30"/>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31" id="31"/>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32" id="32"/>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33" id="33"/>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4" id="34"/>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5" id="35"/>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7" id="37"/>
          <p:cNvSpPr/>
          <p:nvPr/>
        </p:nvSpPr>
        <p:spPr>
          <a:xfrm flipH="false" flipV="false" rot="0">
            <a:off x="1028700" y="2802595"/>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1028700" y="5916469"/>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11209939" y="2733410"/>
            <a:ext cx="5840248" cy="5906699"/>
          </a:xfrm>
          <a:custGeom>
            <a:avLst/>
            <a:gdLst/>
            <a:ahLst/>
            <a:cxnLst/>
            <a:rect r="r" b="b" t="t" l="l"/>
            <a:pathLst>
              <a:path h="5906699" w="5840248">
                <a:moveTo>
                  <a:pt x="0" y="0"/>
                </a:moveTo>
                <a:lnTo>
                  <a:pt x="5840248" y="0"/>
                </a:lnTo>
                <a:lnTo>
                  <a:pt x="5840248" y="5906699"/>
                </a:lnTo>
                <a:lnTo>
                  <a:pt x="0" y="5906699"/>
                </a:lnTo>
                <a:lnTo>
                  <a:pt x="0" y="0"/>
                </a:lnTo>
                <a:close/>
              </a:path>
            </a:pathLst>
          </a:custGeom>
          <a:blipFill>
            <a:blip r:embed="rId18"/>
            <a:stretch>
              <a:fillRect l="0" t="0" r="0" b="0"/>
            </a:stretch>
          </a:blipFill>
        </p:spPr>
      </p:sp>
      <p:sp>
        <p:nvSpPr>
          <p:cNvPr name="TextBox 40" id="40"/>
          <p:cNvSpPr txBox="true"/>
          <p:nvPr/>
        </p:nvSpPr>
        <p:spPr>
          <a:xfrm rot="0">
            <a:off x="1392621" y="929137"/>
            <a:ext cx="4413578"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Objetivo </a:t>
            </a:r>
          </a:p>
        </p:txBody>
      </p:sp>
      <p:sp>
        <p:nvSpPr>
          <p:cNvPr name="TextBox 41" id="41"/>
          <p:cNvSpPr txBox="true"/>
          <p:nvPr/>
        </p:nvSpPr>
        <p:spPr>
          <a:xfrm rot="0">
            <a:off x="1865922" y="2688295"/>
            <a:ext cx="8431154" cy="267652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Poppins"/>
              </a:rPr>
              <a:t>Objetivo Geral: Simplificar a administração, cadastro e acompanhamento de cursos online, proporcionando uma experiência intuitiva tanto para alunos quanto para o administrador.</a:t>
            </a:r>
          </a:p>
        </p:txBody>
      </p:sp>
      <p:sp>
        <p:nvSpPr>
          <p:cNvPr name="TextBox 42" id="42"/>
          <p:cNvSpPr txBox="true"/>
          <p:nvPr/>
        </p:nvSpPr>
        <p:spPr>
          <a:xfrm rot="0">
            <a:off x="1865922" y="5792644"/>
            <a:ext cx="8431154" cy="3209925"/>
          </a:xfrm>
          <a:prstGeom prst="rect">
            <a:avLst/>
          </a:prstGeom>
        </p:spPr>
        <p:txBody>
          <a:bodyPr anchor="t" rtlCol="false" tIns="0" lIns="0" bIns="0" rIns="0">
            <a:spAutoFit/>
          </a:bodyPr>
          <a:lstStyle/>
          <a:p>
            <a:pPr>
              <a:lnSpc>
                <a:spcPts val="4200"/>
              </a:lnSpc>
            </a:pPr>
            <a:r>
              <a:rPr lang="en-US" sz="3000">
                <a:solidFill>
                  <a:srgbClr val="FFFFFF"/>
                </a:solidFill>
                <a:latin typeface="Poppins"/>
              </a:rPr>
              <a:t>Objetivo Específico: </a:t>
            </a:r>
            <a:r>
              <a:rPr lang="en-US" sz="3000">
                <a:solidFill>
                  <a:srgbClr val="FFFFFF"/>
                </a:solidFill>
                <a:latin typeface="Poppins"/>
              </a:rPr>
              <a:t>Permitir o administrador gerenciar o conteúdo dos cursos, facilitar a interação com o sistema, acompanhar o progresso dos alunos e emitir os certificados de conclusão.</a:t>
            </a:r>
          </a:p>
          <a:p>
            <a:pPr>
              <a:lnSpc>
                <a:spcPts val="4200"/>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549885" y="1028700"/>
            <a:ext cx="13188231" cy="8551639"/>
          </a:xfrm>
          <a:custGeom>
            <a:avLst/>
            <a:gdLst/>
            <a:ahLst/>
            <a:cxnLst/>
            <a:rect r="r" b="b" t="t" l="l"/>
            <a:pathLst>
              <a:path h="8551639" w="13188231">
                <a:moveTo>
                  <a:pt x="0" y="0"/>
                </a:moveTo>
                <a:lnTo>
                  <a:pt x="13188230" y="0"/>
                </a:lnTo>
                <a:lnTo>
                  <a:pt x="13188230" y="8551639"/>
                </a:lnTo>
                <a:lnTo>
                  <a:pt x="0" y="8551639"/>
                </a:lnTo>
                <a:lnTo>
                  <a:pt x="0" y="0"/>
                </a:lnTo>
                <a:close/>
              </a:path>
            </a:pathLst>
          </a:custGeom>
          <a:blipFill>
            <a:blip r:embed="rId6"/>
            <a:stretch>
              <a:fillRect l="-89" t="0" r="-89"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40</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sp>
        <p:nvSpPr>
          <p:cNvPr name="TextBox 33" id="33"/>
          <p:cNvSpPr txBox="true"/>
          <p:nvPr/>
        </p:nvSpPr>
        <p:spPr>
          <a:xfrm rot="0">
            <a:off x="5194933" y="759460"/>
            <a:ext cx="7133988" cy="481330"/>
          </a:xfrm>
          <a:prstGeom prst="rect">
            <a:avLst/>
          </a:prstGeom>
        </p:spPr>
        <p:txBody>
          <a:bodyPr anchor="t" rtlCol="false" tIns="0" lIns="0" bIns="0" rIns="0">
            <a:spAutoFit/>
          </a:bodyPr>
          <a:lstStyle/>
          <a:p>
            <a:pPr>
              <a:lnSpc>
                <a:spcPts val="3920"/>
              </a:lnSpc>
            </a:pPr>
            <a:r>
              <a:rPr lang="en-US" sz="2800">
                <a:solidFill>
                  <a:srgbClr val="000000"/>
                </a:solidFill>
                <a:latin typeface="Open Sans Bold"/>
              </a:rPr>
              <a:t>Diagrama de Sequência - Editar Curso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380598"/>
            <a:ext cx="17461745" cy="9449604"/>
            <a:chOff x="0" y="0"/>
            <a:chExt cx="2398990" cy="1298238"/>
          </a:xfrm>
        </p:grpSpPr>
        <p:sp>
          <p:nvSpPr>
            <p:cNvPr name="Freeform 9" id="9"/>
            <p:cNvSpPr/>
            <p:nvPr/>
          </p:nvSpPr>
          <p:spPr>
            <a:xfrm flipH="false" flipV="false" rot="0">
              <a:off x="0" y="0"/>
              <a:ext cx="2398990" cy="1298238"/>
            </a:xfrm>
            <a:custGeom>
              <a:avLst/>
              <a:gdLst/>
              <a:ahLst/>
              <a:cxnLst/>
              <a:rect r="r" b="b" t="t" l="l"/>
              <a:pathLst>
                <a:path h="1298238" w="2398990">
                  <a:moveTo>
                    <a:pt x="22612" y="0"/>
                  </a:moveTo>
                  <a:lnTo>
                    <a:pt x="2376378" y="0"/>
                  </a:lnTo>
                  <a:cubicBezTo>
                    <a:pt x="2382375" y="0"/>
                    <a:pt x="2388126" y="2382"/>
                    <a:pt x="2392367" y="6623"/>
                  </a:cubicBezTo>
                  <a:cubicBezTo>
                    <a:pt x="2396607" y="10863"/>
                    <a:pt x="2398990" y="16615"/>
                    <a:pt x="2398990" y="22612"/>
                  </a:cubicBezTo>
                  <a:lnTo>
                    <a:pt x="2398990" y="1275626"/>
                  </a:lnTo>
                  <a:cubicBezTo>
                    <a:pt x="2398990" y="1281624"/>
                    <a:pt x="2396607" y="1287375"/>
                    <a:pt x="2392367" y="1291615"/>
                  </a:cubicBezTo>
                  <a:cubicBezTo>
                    <a:pt x="2388126" y="1295856"/>
                    <a:pt x="2382375" y="1298238"/>
                    <a:pt x="2376378" y="1298238"/>
                  </a:cubicBezTo>
                  <a:lnTo>
                    <a:pt x="22612" y="1298238"/>
                  </a:lnTo>
                  <a:cubicBezTo>
                    <a:pt x="10124" y="1298238"/>
                    <a:pt x="0" y="1288115"/>
                    <a:pt x="0" y="1275626"/>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298238"/>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41</a:t>
              </a:r>
            </a:p>
          </p:txBody>
        </p:sp>
      </p:grpSp>
      <p:sp>
        <p:nvSpPr>
          <p:cNvPr name="Freeform 19" id="19"/>
          <p:cNvSpPr/>
          <p:nvPr/>
        </p:nvSpPr>
        <p:spPr>
          <a:xfrm flipH="false" flipV="false" rot="0">
            <a:off x="3001933" y="1250164"/>
            <a:ext cx="11204715" cy="8043510"/>
          </a:xfrm>
          <a:custGeom>
            <a:avLst/>
            <a:gdLst/>
            <a:ahLst/>
            <a:cxnLst/>
            <a:rect r="r" b="b" t="t" l="l"/>
            <a:pathLst>
              <a:path h="8043510" w="11204715">
                <a:moveTo>
                  <a:pt x="0" y="0"/>
                </a:moveTo>
                <a:lnTo>
                  <a:pt x="11204715" y="0"/>
                </a:lnTo>
                <a:lnTo>
                  <a:pt x="11204715" y="8043511"/>
                </a:lnTo>
                <a:lnTo>
                  <a:pt x="0" y="8043511"/>
                </a:lnTo>
                <a:lnTo>
                  <a:pt x="0" y="0"/>
                </a:lnTo>
                <a:close/>
              </a:path>
            </a:pathLst>
          </a:custGeom>
          <a:blipFill>
            <a:blip r:embed="rId9"/>
            <a:stretch>
              <a:fillRect l="-200" t="0" r="-200" b="0"/>
            </a:stretch>
          </a:blipFill>
        </p:spPr>
      </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sp>
        <p:nvSpPr>
          <p:cNvPr name="TextBox 33" id="33"/>
          <p:cNvSpPr txBox="true"/>
          <p:nvPr/>
        </p:nvSpPr>
        <p:spPr>
          <a:xfrm rot="0">
            <a:off x="4517751" y="971550"/>
            <a:ext cx="8173079" cy="481330"/>
          </a:xfrm>
          <a:prstGeom prst="rect">
            <a:avLst/>
          </a:prstGeom>
        </p:spPr>
        <p:txBody>
          <a:bodyPr anchor="t" rtlCol="false" tIns="0" lIns="0" bIns="0" rIns="0">
            <a:spAutoFit/>
          </a:bodyPr>
          <a:lstStyle/>
          <a:p>
            <a:pPr>
              <a:lnSpc>
                <a:spcPts val="3920"/>
              </a:lnSpc>
            </a:pPr>
            <a:r>
              <a:rPr lang="en-US" sz="2800">
                <a:solidFill>
                  <a:srgbClr val="000000"/>
                </a:solidFill>
                <a:latin typeface="Open Sans Bold"/>
              </a:rPr>
              <a:t>Diagrama de Sequência - Visualizar Aulas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618" name="Shape 618"/>
        <p:cNvGrpSpPr/>
        <p:nvPr/>
      </p:nvGrpSpPr>
      <p:grpSpPr>
        <a:xfrm>
          <a:off x="0" y="0"/>
          <a:ext cx="0" cy="0"/>
          <a:chOff x="0" y="0"/>
          <a:chExt cx="0" cy="0"/>
        </a:xfrm>
      </p:grpSpPr>
      <p:sp>
        <p:nvSpPr>
          <p:cNvPr id="619" name="Google Shape;619;p16"/>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620" name="Google Shape;620;p16"/>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16"/>
          <p:cNvGrpSpPr/>
          <p:nvPr/>
        </p:nvGrpSpPr>
        <p:grpSpPr>
          <a:xfrm rot="748792">
            <a:off x="11238536" y="-1650403"/>
            <a:ext cx="8583356" cy="13182504"/>
            <a:chOff x="0" y="0"/>
            <a:chExt cx="2260614" cy="3471900"/>
          </a:xfrm>
        </p:grpSpPr>
        <p:sp>
          <p:nvSpPr>
            <p:cNvPr id="622" name="Google Shape;622;p16"/>
            <p:cNvSpPr/>
            <p:nvPr/>
          </p:nvSpPr>
          <p:spPr>
            <a:xfrm>
              <a:off x="0" y="0"/>
              <a:ext cx="2260614" cy="3471831"/>
            </a:xfrm>
            <a:custGeom>
              <a:rect b="b" l="l" r="r" t="t"/>
              <a:pathLst>
                <a:path extrusionOk="0" h="3471831" w="2260614">
                  <a:moveTo>
                    <a:pt x="0" y="0"/>
                  </a:moveTo>
                  <a:lnTo>
                    <a:pt x="2260614" y="0"/>
                  </a:lnTo>
                  <a:lnTo>
                    <a:pt x="2260614" y="3471831"/>
                  </a:lnTo>
                  <a:lnTo>
                    <a:pt x="0" y="3471831"/>
                  </a:lnTo>
                  <a:close/>
                </a:path>
              </a:pathLst>
            </a:custGeom>
            <a:solidFill>
              <a:srgbClr val="034487"/>
            </a:solidFill>
            <a:ln>
              <a:noFill/>
            </a:ln>
          </p:spPr>
        </p:sp>
        <p:sp>
          <p:nvSpPr>
            <p:cNvPr id="623" name="Google Shape;623;p16"/>
            <p:cNvSpPr txBox="1"/>
            <p:nvPr/>
          </p:nvSpPr>
          <p:spPr>
            <a:xfrm>
              <a:off x="0" y="0"/>
              <a:ext cx="22605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4" name="Google Shape;624;p16"/>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625" name="Google Shape;625;p16"/>
          <p:cNvSpPr/>
          <p:nvPr/>
        </p:nvSpPr>
        <p:spPr>
          <a:xfrm>
            <a:off x="10391466" y="8853128"/>
            <a:ext cx="405172" cy="405172"/>
          </a:xfrm>
          <a:custGeom>
            <a:rect b="b" l="l" r="r" t="t"/>
            <a:pathLst>
              <a:path extrusionOk="0" h="405172" w="405172">
                <a:moveTo>
                  <a:pt x="0" y="0"/>
                </a:moveTo>
                <a:lnTo>
                  <a:pt x="405172" y="0"/>
                </a:lnTo>
                <a:lnTo>
                  <a:pt x="405172" y="405172"/>
                </a:lnTo>
                <a:lnTo>
                  <a:pt x="0" y="405172"/>
                </a:lnTo>
                <a:lnTo>
                  <a:pt x="0" y="0"/>
                </a:lnTo>
                <a:close/>
              </a:path>
            </a:pathLst>
          </a:custGeom>
          <a:blipFill rotWithShape="1">
            <a:blip r:embed="rId3">
              <a:alphaModFix/>
            </a:blip>
            <a:stretch>
              <a:fillRect b="0" l="0" r="0" t="0"/>
            </a:stretch>
          </a:blipFill>
          <a:ln>
            <a:noFill/>
          </a:ln>
        </p:spPr>
      </p:sp>
      <p:grpSp>
        <p:nvGrpSpPr>
          <p:cNvPr id="626" name="Google Shape;626;p16"/>
          <p:cNvGrpSpPr/>
          <p:nvPr/>
        </p:nvGrpSpPr>
        <p:grpSpPr>
          <a:xfrm>
            <a:off x="-2848902" y="7803133"/>
            <a:ext cx="5526353" cy="5526353"/>
            <a:chOff x="0" y="0"/>
            <a:chExt cx="7368471" cy="7368471"/>
          </a:xfrm>
        </p:grpSpPr>
        <p:sp>
          <p:nvSpPr>
            <p:cNvPr id="627" name="Google Shape;627;p16"/>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628" name="Google Shape;628;p16"/>
            <p:cNvGrpSpPr/>
            <p:nvPr/>
          </p:nvGrpSpPr>
          <p:grpSpPr>
            <a:xfrm>
              <a:off x="3344274" y="1482580"/>
              <a:ext cx="2309566" cy="2541952"/>
              <a:chOff x="0" y="0"/>
              <a:chExt cx="838014" cy="922334"/>
            </a:xfrm>
          </p:grpSpPr>
          <p:sp>
            <p:nvSpPr>
              <p:cNvPr id="629" name="Google Shape;629;p16"/>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16"/>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632" name="Google Shape;632;p16"/>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42</a:t>
              </a:r>
              <a:endParaRPr/>
            </a:p>
          </p:txBody>
        </p:sp>
      </p:grpSp>
      <p:grpSp>
        <p:nvGrpSpPr>
          <p:cNvPr id="633" name="Google Shape;633;p16"/>
          <p:cNvGrpSpPr/>
          <p:nvPr/>
        </p:nvGrpSpPr>
        <p:grpSpPr>
          <a:xfrm>
            <a:off x="-2581269" y="827479"/>
            <a:ext cx="12287603" cy="1078995"/>
            <a:chOff x="0" y="0"/>
            <a:chExt cx="3236220" cy="284178"/>
          </a:xfrm>
        </p:grpSpPr>
        <p:sp>
          <p:nvSpPr>
            <p:cNvPr id="634" name="Google Shape;634;p16"/>
            <p:cNvSpPr/>
            <p:nvPr/>
          </p:nvSpPr>
          <p:spPr>
            <a:xfrm>
              <a:off x="0" y="0"/>
              <a:ext cx="3236220" cy="284178"/>
            </a:xfrm>
            <a:custGeom>
              <a:rect b="b" l="l" r="r" t="t"/>
              <a:pathLst>
                <a:path extrusionOk="0"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txBox="1"/>
            <p:nvPr/>
          </p:nvSpPr>
          <p:spPr>
            <a:xfrm>
              <a:off x="0" y="0"/>
              <a:ext cx="32361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6" name="Google Shape;636;p16"/>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grpSp>
        <p:nvGrpSpPr>
          <p:cNvPr id="637" name="Google Shape;637;p16"/>
          <p:cNvGrpSpPr/>
          <p:nvPr/>
        </p:nvGrpSpPr>
        <p:grpSpPr>
          <a:xfrm rot="654021">
            <a:off x="12130390" y="692390"/>
            <a:ext cx="4985716" cy="11357683"/>
            <a:chOff x="0" y="0"/>
            <a:chExt cx="1313100" cy="2991300"/>
          </a:xfrm>
        </p:grpSpPr>
        <p:sp>
          <p:nvSpPr>
            <p:cNvPr id="638" name="Google Shape;638;p16"/>
            <p:cNvSpPr/>
            <p:nvPr/>
          </p:nvSpPr>
          <p:spPr>
            <a:xfrm>
              <a:off x="0" y="0"/>
              <a:ext cx="1312961" cy="2991237"/>
            </a:xfrm>
            <a:custGeom>
              <a:rect b="b" l="l" r="r" t="t"/>
              <a:pathLst>
                <a:path extrusionOk="0" h="2991237" w="1312961">
                  <a:moveTo>
                    <a:pt x="0" y="0"/>
                  </a:moveTo>
                  <a:lnTo>
                    <a:pt x="1312961" y="0"/>
                  </a:lnTo>
                  <a:lnTo>
                    <a:pt x="1312961" y="2991237"/>
                  </a:lnTo>
                  <a:lnTo>
                    <a:pt x="0" y="2991237"/>
                  </a:lnTo>
                  <a:close/>
                </a:path>
              </a:pathLst>
            </a:custGeom>
            <a:solidFill>
              <a:srgbClr val="0F3566"/>
            </a:solidFill>
            <a:ln>
              <a:noFill/>
            </a:ln>
          </p:spPr>
        </p:sp>
        <p:sp>
          <p:nvSpPr>
            <p:cNvPr id="639" name="Google Shape;639;p16"/>
            <p:cNvSpPr txBox="1"/>
            <p:nvPr/>
          </p:nvSpPr>
          <p:spPr>
            <a:xfrm>
              <a:off x="0" y="0"/>
              <a:ext cx="1313100" cy="2991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0" name="Google Shape;640;p16"/>
          <p:cNvGrpSpPr/>
          <p:nvPr/>
        </p:nvGrpSpPr>
        <p:grpSpPr>
          <a:xfrm>
            <a:off x="12726246" y="-257409"/>
            <a:ext cx="6221250" cy="3015147"/>
            <a:chOff x="0" y="0"/>
            <a:chExt cx="8295000" cy="4020196"/>
          </a:xfrm>
        </p:grpSpPr>
        <p:grpSp>
          <p:nvGrpSpPr>
            <p:cNvPr id="641" name="Google Shape;641;p16"/>
            <p:cNvGrpSpPr/>
            <p:nvPr/>
          </p:nvGrpSpPr>
          <p:grpSpPr>
            <a:xfrm>
              <a:off x="299355" y="705618"/>
              <a:ext cx="7538741" cy="1819150"/>
              <a:chOff x="0" y="0"/>
              <a:chExt cx="3788122" cy="914100"/>
            </a:xfrm>
          </p:grpSpPr>
          <p:sp>
            <p:nvSpPr>
              <p:cNvPr id="642" name="Google Shape;642;p16"/>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643" name="Google Shape;643;p16"/>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16"/>
            <p:cNvGrpSpPr/>
            <p:nvPr/>
          </p:nvGrpSpPr>
          <p:grpSpPr>
            <a:xfrm>
              <a:off x="456886" y="598932"/>
              <a:ext cx="7381207" cy="1819150"/>
              <a:chOff x="0" y="0"/>
              <a:chExt cx="3708963" cy="914100"/>
            </a:xfrm>
          </p:grpSpPr>
          <p:sp>
            <p:nvSpPr>
              <p:cNvPr id="645" name="Google Shape;645;p16"/>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646" name="Google Shape;646;p16"/>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47" name="Google Shape;647;p16"/>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648" name="Google Shape;648;p16"/>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649" name="Google Shape;649;p16"/>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650" name="Google Shape;650;p16"/>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651" name="Google Shape;651;p16"/>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652" name="Google Shape;652;p16"/>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653" name="Google Shape;653;p16"/>
          <p:cNvSpPr/>
          <p:nvPr/>
        </p:nvSpPr>
        <p:spPr>
          <a:xfrm>
            <a:off x="1028700" y="2717537"/>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654" name="Google Shape;654;p16"/>
          <p:cNvSpPr/>
          <p:nvPr/>
        </p:nvSpPr>
        <p:spPr>
          <a:xfrm>
            <a:off x="1028700" y="4860522"/>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655" name="Google Shape;655;p16"/>
          <p:cNvSpPr/>
          <p:nvPr/>
        </p:nvSpPr>
        <p:spPr>
          <a:xfrm>
            <a:off x="1028700" y="6872957"/>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656" name="Google Shape;656;p16"/>
          <p:cNvSpPr txBox="1"/>
          <p:nvPr/>
        </p:nvSpPr>
        <p:spPr>
          <a:xfrm>
            <a:off x="1865922" y="2672013"/>
            <a:ext cx="8431200" cy="160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Poppins"/>
                <a:ea typeface="Poppins"/>
                <a:cs typeface="Poppins"/>
                <a:sym typeface="Poppins"/>
              </a:rPr>
              <a:t>O diagrama de classes é uma ferramenta visual que mostrará a estrutura do nosso sistema. </a:t>
            </a:r>
            <a:endParaRPr/>
          </a:p>
        </p:txBody>
      </p:sp>
      <p:sp>
        <p:nvSpPr>
          <p:cNvPr id="657" name="Google Shape;657;p16"/>
          <p:cNvSpPr txBox="1"/>
          <p:nvPr/>
        </p:nvSpPr>
        <p:spPr>
          <a:xfrm>
            <a:off x="1392621" y="929137"/>
            <a:ext cx="78960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Diagramas de Classes</a:t>
            </a:r>
            <a:endParaRPr/>
          </a:p>
        </p:txBody>
      </p:sp>
      <p:sp>
        <p:nvSpPr>
          <p:cNvPr id="658" name="Google Shape;658;p16"/>
          <p:cNvSpPr txBox="1"/>
          <p:nvPr/>
        </p:nvSpPr>
        <p:spPr>
          <a:xfrm>
            <a:off x="1865922" y="4788240"/>
            <a:ext cx="8431200" cy="160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Poppins"/>
                <a:ea typeface="Poppins"/>
                <a:cs typeface="Poppins"/>
                <a:sym typeface="Poppins"/>
              </a:rPr>
              <a:t>Destacando as principais entidades, seus atributos e métodos, e os relacionamentos entre elas. </a:t>
            </a:r>
            <a:endParaRPr/>
          </a:p>
        </p:txBody>
      </p:sp>
      <p:sp>
        <p:nvSpPr>
          <p:cNvPr id="659" name="Google Shape;659;p16"/>
          <p:cNvSpPr txBox="1"/>
          <p:nvPr/>
        </p:nvSpPr>
        <p:spPr>
          <a:xfrm>
            <a:off x="1865922" y="6872950"/>
            <a:ext cx="8431200" cy="160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Poppins"/>
                <a:ea typeface="Poppins"/>
                <a:cs typeface="Poppins"/>
                <a:sym typeface="Poppins"/>
              </a:rPr>
              <a:t>É uma forma clara de apresentar como o sistema está organizado e como as entidades interagem entre si.</a:t>
            </a:r>
            <a:endParaRPr/>
          </a:p>
        </p:txBody>
      </p:sp>
      <p:sp>
        <p:nvSpPr>
          <p:cNvPr id="660" name="Google Shape;660;p16"/>
          <p:cNvSpPr/>
          <p:nvPr/>
        </p:nvSpPr>
        <p:spPr>
          <a:xfrm>
            <a:off x="11529076" y="2418946"/>
            <a:ext cx="6080302" cy="6434182"/>
          </a:xfrm>
          <a:custGeom>
            <a:rect b="b" l="l" r="r" t="t"/>
            <a:pathLst>
              <a:path extrusionOk="0" h="6434182" w="6080302">
                <a:moveTo>
                  <a:pt x="0" y="0"/>
                </a:moveTo>
                <a:lnTo>
                  <a:pt x="6080302" y="0"/>
                </a:lnTo>
                <a:lnTo>
                  <a:pt x="6080302" y="6434182"/>
                </a:lnTo>
                <a:lnTo>
                  <a:pt x="0" y="6434182"/>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840512" y="1909364"/>
            <a:ext cx="16588248" cy="7920838"/>
          </a:xfrm>
          <a:custGeom>
            <a:avLst/>
            <a:gdLst/>
            <a:ahLst/>
            <a:cxnLst/>
            <a:rect r="r" b="b" t="t" l="l"/>
            <a:pathLst>
              <a:path h="7920838" w="16588248">
                <a:moveTo>
                  <a:pt x="0" y="0"/>
                </a:moveTo>
                <a:lnTo>
                  <a:pt x="16588247" y="0"/>
                </a:lnTo>
                <a:lnTo>
                  <a:pt x="16588247" y="7920838"/>
                </a:lnTo>
                <a:lnTo>
                  <a:pt x="0" y="7920838"/>
                </a:lnTo>
                <a:lnTo>
                  <a:pt x="0" y="0"/>
                </a:lnTo>
                <a:close/>
              </a:path>
            </a:pathLst>
          </a:custGeom>
          <a:blipFill>
            <a:blip r:embed="rId4"/>
            <a:stretch>
              <a:fillRect l="-862" t="0" r="-934" b="0"/>
            </a:stretch>
          </a:blipFill>
        </p:spPr>
      </p:sp>
      <p:sp>
        <p:nvSpPr>
          <p:cNvPr name="Freeform 12" id="12"/>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43</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grpSp>
        <p:nvGrpSpPr>
          <p:cNvPr name="Group 33" id="33"/>
          <p:cNvGrpSpPr/>
          <p:nvPr/>
        </p:nvGrpSpPr>
        <p:grpSpPr>
          <a:xfrm rot="0">
            <a:off x="-2581269" y="827479"/>
            <a:ext cx="12287522" cy="1078989"/>
            <a:chOff x="0" y="0"/>
            <a:chExt cx="3236220" cy="284178"/>
          </a:xfrm>
        </p:grpSpPr>
        <p:sp>
          <p:nvSpPr>
            <p:cNvPr name="Freeform 34" id="34"/>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 de Classes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819" name="Shape 819"/>
        <p:cNvGrpSpPr/>
        <p:nvPr/>
      </p:nvGrpSpPr>
      <p:grpSpPr>
        <a:xfrm>
          <a:off x="0" y="0"/>
          <a:ext cx="0" cy="0"/>
          <a:chOff x="0" y="0"/>
          <a:chExt cx="0" cy="0"/>
        </a:xfrm>
      </p:grpSpPr>
      <p:sp>
        <p:nvSpPr>
          <p:cNvPr id="820" name="Google Shape;820;p2"/>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821" name="Google Shape;821;p2"/>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822" name="Google Shape;822;p2"/>
          <p:cNvGrpSpPr/>
          <p:nvPr/>
        </p:nvGrpSpPr>
        <p:grpSpPr>
          <a:xfrm rot="748792">
            <a:off x="11238536" y="-1650403"/>
            <a:ext cx="8583356" cy="13182504"/>
            <a:chOff x="0" y="0"/>
            <a:chExt cx="2260614" cy="3471900"/>
          </a:xfrm>
        </p:grpSpPr>
        <p:sp>
          <p:nvSpPr>
            <p:cNvPr id="823" name="Google Shape;823;p2"/>
            <p:cNvSpPr/>
            <p:nvPr/>
          </p:nvSpPr>
          <p:spPr>
            <a:xfrm>
              <a:off x="0" y="0"/>
              <a:ext cx="2260614" cy="3471831"/>
            </a:xfrm>
            <a:custGeom>
              <a:rect b="b" l="l" r="r" t="t"/>
              <a:pathLst>
                <a:path extrusionOk="0" h="3471831" w="2260614">
                  <a:moveTo>
                    <a:pt x="0" y="0"/>
                  </a:moveTo>
                  <a:lnTo>
                    <a:pt x="2260614" y="0"/>
                  </a:lnTo>
                  <a:lnTo>
                    <a:pt x="2260614" y="3471831"/>
                  </a:lnTo>
                  <a:lnTo>
                    <a:pt x="0" y="3471831"/>
                  </a:lnTo>
                  <a:close/>
                </a:path>
              </a:pathLst>
            </a:custGeom>
            <a:solidFill>
              <a:srgbClr val="034487"/>
            </a:solidFill>
            <a:ln>
              <a:noFill/>
            </a:ln>
          </p:spPr>
        </p:sp>
        <p:sp>
          <p:nvSpPr>
            <p:cNvPr id="824" name="Google Shape;824;p2"/>
            <p:cNvSpPr txBox="1"/>
            <p:nvPr/>
          </p:nvSpPr>
          <p:spPr>
            <a:xfrm>
              <a:off x="0" y="0"/>
              <a:ext cx="22605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25" name="Google Shape;825;p2"/>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826" name="Google Shape;826;p2"/>
          <p:cNvSpPr/>
          <p:nvPr/>
        </p:nvSpPr>
        <p:spPr>
          <a:xfrm>
            <a:off x="10391466" y="8853128"/>
            <a:ext cx="405172" cy="405172"/>
          </a:xfrm>
          <a:custGeom>
            <a:rect b="b" l="l" r="r" t="t"/>
            <a:pathLst>
              <a:path extrusionOk="0" h="405172" w="405172">
                <a:moveTo>
                  <a:pt x="0" y="0"/>
                </a:moveTo>
                <a:lnTo>
                  <a:pt x="405172" y="0"/>
                </a:lnTo>
                <a:lnTo>
                  <a:pt x="405172" y="405172"/>
                </a:lnTo>
                <a:lnTo>
                  <a:pt x="0" y="405172"/>
                </a:lnTo>
                <a:lnTo>
                  <a:pt x="0" y="0"/>
                </a:lnTo>
                <a:close/>
              </a:path>
            </a:pathLst>
          </a:custGeom>
          <a:blipFill rotWithShape="1">
            <a:blip r:embed="rId3">
              <a:alphaModFix/>
            </a:blip>
            <a:stretch>
              <a:fillRect b="0" l="0" r="0" t="0"/>
            </a:stretch>
          </a:blipFill>
          <a:ln>
            <a:noFill/>
          </a:ln>
        </p:spPr>
      </p:sp>
      <p:grpSp>
        <p:nvGrpSpPr>
          <p:cNvPr id="827" name="Google Shape;827;p2"/>
          <p:cNvGrpSpPr/>
          <p:nvPr/>
        </p:nvGrpSpPr>
        <p:grpSpPr>
          <a:xfrm>
            <a:off x="-2848902" y="7803133"/>
            <a:ext cx="5526353" cy="5526353"/>
            <a:chOff x="0" y="0"/>
            <a:chExt cx="7368471" cy="7368471"/>
          </a:xfrm>
        </p:grpSpPr>
        <p:sp>
          <p:nvSpPr>
            <p:cNvPr id="828" name="Google Shape;828;p2"/>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829" name="Google Shape;829;p2"/>
            <p:cNvGrpSpPr/>
            <p:nvPr/>
          </p:nvGrpSpPr>
          <p:grpSpPr>
            <a:xfrm>
              <a:off x="3344274" y="1482580"/>
              <a:ext cx="2309566" cy="2541952"/>
              <a:chOff x="0" y="0"/>
              <a:chExt cx="838014" cy="922334"/>
            </a:xfrm>
          </p:grpSpPr>
          <p:sp>
            <p:nvSpPr>
              <p:cNvPr id="830" name="Google Shape;830;p2"/>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31" name="Google Shape;831;p2"/>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32" name="Google Shape;832;p2"/>
            <p:cNvSpPr/>
            <p:nvPr/>
          </p:nvSpPr>
          <p:spPr>
            <a:xfrm rot="3710095">
              <a:off x="3011349"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833" name="Google Shape;833;p2"/>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FFFFFF"/>
                </a:buClr>
                <a:buSzPts val="2377"/>
                <a:buFont typeface="Poppins"/>
                <a:buNone/>
              </a:pPr>
              <a:r>
                <a:rPr b="1" i="0" lang="en-US" sz="2377" u="none" cap="none" strike="noStrike">
                  <a:solidFill>
                    <a:srgbClr val="FFFFFF"/>
                  </a:solidFill>
                  <a:latin typeface="Poppins"/>
                  <a:ea typeface="Poppins"/>
                  <a:cs typeface="Poppins"/>
                  <a:sym typeface="Poppins"/>
                </a:rPr>
                <a:t>44</a:t>
              </a:r>
              <a:endParaRPr b="0" i="0" sz="1800" u="none" cap="none" strike="noStrike">
                <a:solidFill>
                  <a:schemeClr val="dk1"/>
                </a:solidFill>
                <a:latin typeface="Calibri"/>
                <a:ea typeface="Calibri"/>
                <a:cs typeface="Calibri"/>
                <a:sym typeface="Calibri"/>
              </a:endParaRPr>
            </a:p>
          </p:txBody>
        </p:sp>
      </p:grpSp>
      <p:grpSp>
        <p:nvGrpSpPr>
          <p:cNvPr id="834" name="Google Shape;834;p2"/>
          <p:cNvGrpSpPr/>
          <p:nvPr/>
        </p:nvGrpSpPr>
        <p:grpSpPr>
          <a:xfrm>
            <a:off x="-2581269" y="827479"/>
            <a:ext cx="12287603" cy="1930724"/>
            <a:chOff x="0" y="0"/>
            <a:chExt cx="3236220" cy="508500"/>
          </a:xfrm>
        </p:grpSpPr>
        <p:sp>
          <p:nvSpPr>
            <p:cNvPr id="835" name="Google Shape;835;p2"/>
            <p:cNvSpPr/>
            <p:nvPr/>
          </p:nvSpPr>
          <p:spPr>
            <a:xfrm>
              <a:off x="0" y="0"/>
              <a:ext cx="3236220" cy="508381"/>
            </a:xfrm>
            <a:custGeom>
              <a:rect b="b" l="l" r="r" t="t"/>
              <a:pathLst>
                <a:path extrusionOk="0" h="508381" w="3236220">
                  <a:moveTo>
                    <a:pt x="63006" y="0"/>
                  </a:moveTo>
                  <a:lnTo>
                    <a:pt x="3173213" y="0"/>
                  </a:lnTo>
                  <a:cubicBezTo>
                    <a:pt x="3189924" y="0"/>
                    <a:pt x="3205950" y="6638"/>
                    <a:pt x="3217766" y="18454"/>
                  </a:cubicBezTo>
                  <a:cubicBezTo>
                    <a:pt x="3229582" y="30270"/>
                    <a:pt x="3236220" y="46296"/>
                    <a:pt x="3236220" y="63006"/>
                  </a:cubicBezTo>
                  <a:lnTo>
                    <a:pt x="3236220" y="445375"/>
                  </a:lnTo>
                  <a:cubicBezTo>
                    <a:pt x="3236220" y="480172"/>
                    <a:pt x="3208011" y="508381"/>
                    <a:pt x="3173213" y="508381"/>
                  </a:cubicBezTo>
                  <a:lnTo>
                    <a:pt x="63006" y="508381"/>
                  </a:lnTo>
                  <a:cubicBezTo>
                    <a:pt x="28209" y="508381"/>
                    <a:pt x="0" y="480172"/>
                    <a:pt x="0" y="445375"/>
                  </a:cubicBezTo>
                  <a:lnTo>
                    <a:pt x="0" y="63006"/>
                  </a:lnTo>
                  <a:cubicBezTo>
                    <a:pt x="0" y="28209"/>
                    <a:pt x="28209" y="0"/>
                    <a:pt x="63006" y="0"/>
                  </a:cubicBezTo>
                  <a:close/>
                </a:path>
              </a:pathLst>
            </a:custGeom>
            <a:gradFill>
              <a:gsLst>
                <a:gs pos="0">
                  <a:srgbClr val="2586AF">
                    <a:alpha val="49411"/>
                  </a:srgbClr>
                </a:gs>
                <a:gs pos="50000">
                  <a:srgbClr val="0F3566">
                    <a:alpha val="49411"/>
                  </a:srgbClr>
                </a:gs>
                <a:gs pos="100000">
                  <a:srgbClr val="0F3566">
                    <a:alpha val="49411"/>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36" name="Google Shape;836;p2"/>
            <p:cNvSpPr txBox="1"/>
            <p:nvPr/>
          </p:nvSpPr>
          <p:spPr>
            <a:xfrm>
              <a:off x="0" y="0"/>
              <a:ext cx="3236100" cy="5085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837" name="Google Shape;837;p2"/>
          <p:cNvSpPr/>
          <p:nvPr/>
        </p:nvSpPr>
        <p:spPr>
          <a:xfrm>
            <a:off x="9338895"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grpSp>
        <p:nvGrpSpPr>
          <p:cNvPr id="838" name="Google Shape;838;p2"/>
          <p:cNvGrpSpPr/>
          <p:nvPr/>
        </p:nvGrpSpPr>
        <p:grpSpPr>
          <a:xfrm rot="654021">
            <a:off x="12130390" y="692390"/>
            <a:ext cx="4985716" cy="11357683"/>
            <a:chOff x="0" y="0"/>
            <a:chExt cx="1313100" cy="2991300"/>
          </a:xfrm>
        </p:grpSpPr>
        <p:sp>
          <p:nvSpPr>
            <p:cNvPr id="839" name="Google Shape;839;p2"/>
            <p:cNvSpPr/>
            <p:nvPr/>
          </p:nvSpPr>
          <p:spPr>
            <a:xfrm>
              <a:off x="0" y="0"/>
              <a:ext cx="1312961" cy="2991237"/>
            </a:xfrm>
            <a:custGeom>
              <a:rect b="b" l="l" r="r" t="t"/>
              <a:pathLst>
                <a:path extrusionOk="0" h="2991237" w="1312961">
                  <a:moveTo>
                    <a:pt x="0" y="0"/>
                  </a:moveTo>
                  <a:lnTo>
                    <a:pt x="1312961" y="0"/>
                  </a:lnTo>
                  <a:lnTo>
                    <a:pt x="1312961" y="2991237"/>
                  </a:lnTo>
                  <a:lnTo>
                    <a:pt x="0" y="2991237"/>
                  </a:lnTo>
                  <a:close/>
                </a:path>
              </a:pathLst>
            </a:custGeom>
            <a:solidFill>
              <a:srgbClr val="0F3566"/>
            </a:solidFill>
            <a:ln>
              <a:noFill/>
            </a:ln>
          </p:spPr>
        </p:sp>
        <p:sp>
          <p:nvSpPr>
            <p:cNvPr id="840" name="Google Shape;840;p2"/>
            <p:cNvSpPr txBox="1"/>
            <p:nvPr/>
          </p:nvSpPr>
          <p:spPr>
            <a:xfrm>
              <a:off x="0" y="0"/>
              <a:ext cx="1313100" cy="29913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41" name="Google Shape;841;p2"/>
          <p:cNvGrpSpPr/>
          <p:nvPr/>
        </p:nvGrpSpPr>
        <p:grpSpPr>
          <a:xfrm>
            <a:off x="12726246" y="-257409"/>
            <a:ext cx="6221250" cy="3015147"/>
            <a:chOff x="0" y="0"/>
            <a:chExt cx="8295000" cy="4020196"/>
          </a:xfrm>
        </p:grpSpPr>
        <p:grpSp>
          <p:nvGrpSpPr>
            <p:cNvPr id="842" name="Google Shape;842;p2"/>
            <p:cNvGrpSpPr/>
            <p:nvPr/>
          </p:nvGrpSpPr>
          <p:grpSpPr>
            <a:xfrm>
              <a:off x="299355" y="705618"/>
              <a:ext cx="7538741" cy="1819150"/>
              <a:chOff x="0" y="0"/>
              <a:chExt cx="3788122" cy="914100"/>
            </a:xfrm>
          </p:grpSpPr>
          <p:sp>
            <p:nvSpPr>
              <p:cNvPr id="843" name="Google Shape;843;p2"/>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844" name="Google Shape;844;p2"/>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845" name="Google Shape;845;p2"/>
            <p:cNvGrpSpPr/>
            <p:nvPr/>
          </p:nvGrpSpPr>
          <p:grpSpPr>
            <a:xfrm>
              <a:off x="456886" y="598932"/>
              <a:ext cx="7381207" cy="1819150"/>
              <a:chOff x="0" y="0"/>
              <a:chExt cx="3708963" cy="914100"/>
            </a:xfrm>
          </p:grpSpPr>
          <p:sp>
            <p:nvSpPr>
              <p:cNvPr id="846" name="Google Shape;846;p2"/>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847" name="Google Shape;847;p2"/>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cxnSp>
          <p:nvCxnSpPr>
            <p:cNvPr id="848" name="Google Shape;848;p2"/>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849" name="Google Shape;849;p2"/>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08"/>
              </a:stretch>
            </a:blipFill>
            <a:ln>
              <a:noFill/>
            </a:ln>
          </p:spPr>
        </p:sp>
        <p:sp>
          <p:nvSpPr>
            <p:cNvPr id="850" name="Google Shape;850;p2"/>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FFFFFF"/>
                </a:buClr>
                <a:buSzPts val="5499"/>
                <a:buFont typeface="Arial"/>
                <a:buNone/>
              </a:pPr>
              <a:r>
                <a:rPr b="0" i="0" lang="en-US" sz="5499" u="none" cap="none" strike="noStrike">
                  <a:solidFill>
                    <a:srgbClr val="FFFFFF"/>
                  </a:solidFill>
                  <a:latin typeface="Arial"/>
                  <a:ea typeface="Arial"/>
                  <a:cs typeface="Arial"/>
                  <a:sym typeface="Arial"/>
                </a:rPr>
                <a:t>Educa Tech</a:t>
              </a:r>
              <a:endParaRPr b="0" i="0" sz="1800" u="none" cap="none" strike="noStrike">
                <a:solidFill>
                  <a:schemeClr val="dk1"/>
                </a:solidFill>
                <a:latin typeface="Calibri"/>
                <a:ea typeface="Calibri"/>
                <a:cs typeface="Calibri"/>
                <a:sym typeface="Calibri"/>
              </a:endParaRPr>
            </a:p>
          </p:txBody>
        </p:sp>
        <p:sp>
          <p:nvSpPr>
            <p:cNvPr id="851" name="Google Shape;851;p2"/>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67" t="0"/>
              </a:stretch>
            </a:blipFill>
            <a:ln>
              <a:noFill/>
            </a:ln>
          </p:spPr>
        </p:sp>
        <p:sp>
          <p:nvSpPr>
            <p:cNvPr id="852" name="Google Shape;852;p2"/>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853" name="Google Shape;853;p2"/>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78" r="0" t="-64498"/>
              </a:stretch>
            </a:blipFill>
            <a:ln>
              <a:noFill/>
            </a:ln>
          </p:spPr>
        </p:sp>
      </p:grpSp>
      <p:sp>
        <p:nvSpPr>
          <p:cNvPr id="854" name="Google Shape;854;p2"/>
          <p:cNvSpPr/>
          <p:nvPr/>
        </p:nvSpPr>
        <p:spPr>
          <a:xfrm>
            <a:off x="1028700" y="3594637"/>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855" name="Google Shape;855;p2"/>
          <p:cNvSpPr/>
          <p:nvPr/>
        </p:nvSpPr>
        <p:spPr>
          <a:xfrm>
            <a:off x="1028700" y="5279750"/>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856" name="Google Shape;856;p2"/>
          <p:cNvSpPr/>
          <p:nvPr/>
        </p:nvSpPr>
        <p:spPr>
          <a:xfrm>
            <a:off x="1028700" y="7364460"/>
            <a:ext cx="595954" cy="402269"/>
          </a:xfrm>
          <a:custGeom>
            <a:rect b="b" l="l" r="r" t="t"/>
            <a:pathLst>
              <a:path extrusionOk="0" h="402269" w="595954">
                <a:moveTo>
                  <a:pt x="0" y="0"/>
                </a:moveTo>
                <a:lnTo>
                  <a:pt x="595954" y="0"/>
                </a:lnTo>
                <a:lnTo>
                  <a:pt x="595954" y="402269"/>
                </a:lnTo>
                <a:lnTo>
                  <a:pt x="0" y="402269"/>
                </a:lnTo>
                <a:lnTo>
                  <a:pt x="0" y="0"/>
                </a:lnTo>
                <a:close/>
              </a:path>
            </a:pathLst>
          </a:custGeom>
          <a:blipFill rotWithShape="1">
            <a:blip r:embed="rId10">
              <a:alphaModFix/>
            </a:blip>
            <a:stretch>
              <a:fillRect b="0" l="0" r="0" t="0"/>
            </a:stretch>
          </a:blipFill>
          <a:ln>
            <a:noFill/>
          </a:ln>
        </p:spPr>
      </p:sp>
      <p:sp>
        <p:nvSpPr>
          <p:cNvPr id="857" name="Google Shape;857;p2"/>
          <p:cNvSpPr txBox="1"/>
          <p:nvPr/>
        </p:nvSpPr>
        <p:spPr>
          <a:xfrm>
            <a:off x="1865922" y="3464055"/>
            <a:ext cx="8431200" cy="107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FFFFFF"/>
              </a:buClr>
              <a:buSzPts val="3000"/>
              <a:buFont typeface="Poppins"/>
              <a:buNone/>
            </a:pPr>
            <a:r>
              <a:rPr b="0" i="0" lang="en-US" sz="3000" u="none" cap="none" strike="noStrike">
                <a:solidFill>
                  <a:srgbClr val="FFFFFF"/>
                </a:solidFill>
                <a:latin typeface="Poppins"/>
                <a:ea typeface="Poppins"/>
                <a:cs typeface="Poppins"/>
                <a:sym typeface="Poppins"/>
              </a:rPr>
              <a:t>É uma representação visual que modela a estrutura de dados do sistema.</a:t>
            </a:r>
            <a:endParaRPr b="0" i="0" sz="1800" u="none" cap="none" strike="noStrike">
              <a:solidFill>
                <a:schemeClr val="dk1"/>
              </a:solidFill>
              <a:latin typeface="Calibri"/>
              <a:ea typeface="Calibri"/>
              <a:cs typeface="Calibri"/>
              <a:sym typeface="Calibri"/>
            </a:endParaRPr>
          </a:p>
        </p:txBody>
      </p:sp>
      <p:sp>
        <p:nvSpPr>
          <p:cNvPr id="858" name="Google Shape;858;p2"/>
          <p:cNvSpPr txBox="1"/>
          <p:nvPr/>
        </p:nvSpPr>
        <p:spPr>
          <a:xfrm>
            <a:off x="1392621" y="929137"/>
            <a:ext cx="7896000" cy="15717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Clr>
                <a:srgbClr val="FFFFFF"/>
              </a:buClr>
              <a:buSzPts val="4500"/>
              <a:buFont typeface="Inter"/>
              <a:buNone/>
            </a:pPr>
            <a:r>
              <a:rPr b="1" i="0" lang="en-US" sz="4500" u="none" cap="none" strike="noStrike">
                <a:solidFill>
                  <a:srgbClr val="FFFFFF"/>
                </a:solidFill>
                <a:latin typeface="Inter"/>
                <a:ea typeface="Inter"/>
                <a:cs typeface="Inter"/>
                <a:sym typeface="Inter"/>
              </a:rPr>
              <a:t>Diagrama Entidade-Relacionamento (DER)</a:t>
            </a:r>
            <a:endParaRPr b="0" i="0" sz="1800" u="none" cap="none" strike="noStrike">
              <a:solidFill>
                <a:schemeClr val="dk1"/>
              </a:solidFill>
              <a:latin typeface="Calibri"/>
              <a:ea typeface="Calibri"/>
              <a:cs typeface="Calibri"/>
              <a:sym typeface="Calibri"/>
            </a:endParaRPr>
          </a:p>
        </p:txBody>
      </p:sp>
      <p:sp>
        <p:nvSpPr>
          <p:cNvPr id="859" name="Google Shape;859;p2"/>
          <p:cNvSpPr txBox="1"/>
          <p:nvPr/>
        </p:nvSpPr>
        <p:spPr>
          <a:xfrm>
            <a:off x="1865922" y="5149168"/>
            <a:ext cx="8431200" cy="160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FFFFFF"/>
              </a:buClr>
              <a:buSzPts val="3000"/>
              <a:buFont typeface="Poppins"/>
              <a:buNone/>
            </a:pPr>
            <a:r>
              <a:rPr b="0" i="0" lang="en-US" sz="3000" u="none" cap="none" strike="noStrike">
                <a:solidFill>
                  <a:srgbClr val="FFFFFF"/>
                </a:solidFill>
                <a:latin typeface="Poppins"/>
                <a:ea typeface="Poppins"/>
                <a:cs typeface="Poppins"/>
                <a:sym typeface="Poppins"/>
              </a:rPr>
              <a:t>Destaca as entidades (tabelas) e seus relacionamentos em um banco de dados relacional.</a:t>
            </a:r>
            <a:endParaRPr b="0" i="0" sz="1800" u="none" cap="none" strike="noStrike">
              <a:solidFill>
                <a:schemeClr val="dk1"/>
              </a:solidFill>
              <a:latin typeface="Calibri"/>
              <a:ea typeface="Calibri"/>
              <a:cs typeface="Calibri"/>
              <a:sym typeface="Calibri"/>
            </a:endParaRPr>
          </a:p>
        </p:txBody>
      </p:sp>
      <p:sp>
        <p:nvSpPr>
          <p:cNvPr id="860" name="Google Shape;860;p2"/>
          <p:cNvSpPr txBox="1"/>
          <p:nvPr/>
        </p:nvSpPr>
        <p:spPr>
          <a:xfrm>
            <a:off x="1865922" y="7233878"/>
            <a:ext cx="8431200" cy="160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FFFFFF"/>
              </a:buClr>
              <a:buSzPts val="3000"/>
              <a:buFont typeface="Poppins"/>
              <a:buNone/>
            </a:pPr>
            <a:r>
              <a:rPr b="0" i="0" lang="en-US" sz="3000" u="none" cap="none" strike="noStrike">
                <a:solidFill>
                  <a:srgbClr val="FFFFFF"/>
                </a:solidFill>
                <a:latin typeface="Poppins"/>
                <a:ea typeface="Poppins"/>
                <a:cs typeface="Poppins"/>
                <a:sym typeface="Poppins"/>
              </a:rPr>
              <a:t>É uma forma eficiente de organizar e projetar como as informações serão armazenadas e relacionadas entre si.</a:t>
            </a:r>
            <a:endParaRPr b="0" i="0" sz="1800" u="none" cap="none" strike="noStrike">
              <a:solidFill>
                <a:schemeClr val="dk1"/>
              </a:solidFill>
              <a:latin typeface="Calibri"/>
              <a:ea typeface="Calibri"/>
              <a:cs typeface="Calibri"/>
              <a:sym typeface="Calibri"/>
            </a:endParaRPr>
          </a:p>
        </p:txBody>
      </p:sp>
      <p:pic>
        <p:nvPicPr>
          <p:cNvPr id="861" name="Google Shape;861;p2"/>
          <p:cNvPicPr preferRelativeResize="0"/>
          <p:nvPr/>
        </p:nvPicPr>
        <p:blipFill rotWithShape="1">
          <a:blip r:embed="rId11">
            <a:alphaModFix/>
          </a:blip>
          <a:srcRect b="10003" l="56823" r="0" t="13754"/>
          <a:stretch/>
        </p:blipFill>
        <p:spPr>
          <a:xfrm>
            <a:off x="10392000" y="1415100"/>
            <a:ext cx="7896002" cy="7843202"/>
          </a:xfrm>
          <a:prstGeom prst="rect">
            <a:avLst/>
          </a:prstGeom>
          <a:noFill/>
          <a:ln>
            <a:noFill/>
          </a:ln>
        </p:spPr>
      </p:pic>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1906468"/>
            <a:ext cx="17461745" cy="7923734"/>
            <a:chOff x="0" y="0"/>
            <a:chExt cx="2398990" cy="1088606"/>
          </a:xfrm>
        </p:grpSpPr>
        <p:sp>
          <p:nvSpPr>
            <p:cNvPr name="Freeform 9" id="9"/>
            <p:cNvSpPr/>
            <p:nvPr/>
          </p:nvSpPr>
          <p:spPr>
            <a:xfrm flipH="false" flipV="false" rot="0">
              <a:off x="0" y="0"/>
              <a:ext cx="2398990" cy="1088606"/>
            </a:xfrm>
            <a:custGeom>
              <a:avLst/>
              <a:gdLst/>
              <a:ahLst/>
              <a:cxnLst/>
              <a:rect r="r" b="b" t="t" l="l"/>
              <a:pathLst>
                <a:path h="1088606" w="2398990">
                  <a:moveTo>
                    <a:pt x="22612" y="0"/>
                  </a:moveTo>
                  <a:lnTo>
                    <a:pt x="2376378" y="0"/>
                  </a:lnTo>
                  <a:cubicBezTo>
                    <a:pt x="2382375" y="0"/>
                    <a:pt x="2388126" y="2382"/>
                    <a:pt x="2392367" y="6623"/>
                  </a:cubicBezTo>
                  <a:cubicBezTo>
                    <a:pt x="2396607" y="10863"/>
                    <a:pt x="2398990" y="16615"/>
                    <a:pt x="2398990" y="22612"/>
                  </a:cubicBezTo>
                  <a:lnTo>
                    <a:pt x="2398990" y="1065994"/>
                  </a:lnTo>
                  <a:cubicBezTo>
                    <a:pt x="2398990" y="1078482"/>
                    <a:pt x="2388866" y="1088606"/>
                    <a:pt x="2376378" y="1088606"/>
                  </a:cubicBezTo>
                  <a:lnTo>
                    <a:pt x="22612" y="1088606"/>
                  </a:lnTo>
                  <a:cubicBezTo>
                    <a:pt x="10124" y="1088606"/>
                    <a:pt x="0" y="1078482"/>
                    <a:pt x="0" y="1065994"/>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2398990" cy="1088606"/>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508298" y="2436095"/>
            <a:ext cx="17271404" cy="6822205"/>
          </a:xfrm>
          <a:custGeom>
            <a:avLst/>
            <a:gdLst/>
            <a:ahLst/>
            <a:cxnLst/>
            <a:rect r="r" b="b" t="t" l="l"/>
            <a:pathLst>
              <a:path h="6822205" w="17271404">
                <a:moveTo>
                  <a:pt x="0" y="0"/>
                </a:moveTo>
                <a:lnTo>
                  <a:pt x="17271404" y="0"/>
                </a:lnTo>
                <a:lnTo>
                  <a:pt x="17271404" y="6822205"/>
                </a:lnTo>
                <a:lnTo>
                  <a:pt x="0" y="6822205"/>
                </a:lnTo>
                <a:lnTo>
                  <a:pt x="0" y="0"/>
                </a:lnTo>
                <a:close/>
              </a:path>
            </a:pathLst>
          </a:custGeom>
          <a:blipFill>
            <a:blip r:embed="rId4"/>
            <a:stretch>
              <a:fillRect l="0" t="0" r="0" b="0"/>
            </a:stretch>
          </a:blipFill>
        </p:spPr>
      </p:sp>
      <p:sp>
        <p:nvSpPr>
          <p:cNvPr name="Freeform 12" id="12"/>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7">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45</a:t>
              </a: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0">
                <a:extLst>
                  <a:ext uri="{96DAC541-7B7A-43D3-8B79-37D633B846F1}">
                    <asvg:svgBlip xmlns:asvg="http://schemas.microsoft.com/office/drawing/2016/SVG/main" r:embed="rId11"/>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2"/>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5">
                <a:alphaModFix amt="99000"/>
                <a:extLst>
                  <a:ext uri="{96DAC541-7B7A-43D3-8B79-37D633B846F1}">
                    <asvg:svgBlip xmlns:asvg="http://schemas.microsoft.com/office/drawing/2016/SVG/main" r:embed="rId16"/>
                  </a:ext>
                </a:extLst>
              </a:blip>
              <a:stretch>
                <a:fillRect l="-233704" t="-64506" r="0" b="0"/>
              </a:stretch>
            </a:blipFill>
          </p:spPr>
        </p:sp>
      </p:grpSp>
      <p:grpSp>
        <p:nvGrpSpPr>
          <p:cNvPr name="Group 33" id="33"/>
          <p:cNvGrpSpPr/>
          <p:nvPr/>
        </p:nvGrpSpPr>
        <p:grpSpPr>
          <a:xfrm rot="0">
            <a:off x="-2581269" y="827479"/>
            <a:ext cx="14193845" cy="1078989"/>
            <a:chOff x="0" y="0"/>
            <a:chExt cx="3738297" cy="284178"/>
          </a:xfrm>
        </p:grpSpPr>
        <p:sp>
          <p:nvSpPr>
            <p:cNvPr name="Freeform 34" id="34"/>
            <p:cNvSpPr/>
            <p:nvPr/>
          </p:nvSpPr>
          <p:spPr>
            <a:xfrm flipH="false" flipV="false" rot="0">
              <a:off x="0" y="0"/>
              <a:ext cx="3738297" cy="284178"/>
            </a:xfrm>
            <a:custGeom>
              <a:avLst/>
              <a:gdLst/>
              <a:ahLst/>
              <a:cxnLst/>
              <a:rect r="r" b="b" t="t" l="l"/>
              <a:pathLst>
                <a:path h="284178" w="3738297">
                  <a:moveTo>
                    <a:pt x="54544" y="0"/>
                  </a:moveTo>
                  <a:lnTo>
                    <a:pt x="3683752" y="0"/>
                  </a:lnTo>
                  <a:cubicBezTo>
                    <a:pt x="3713876" y="0"/>
                    <a:pt x="3738297" y="24420"/>
                    <a:pt x="3738297" y="54544"/>
                  </a:cubicBezTo>
                  <a:lnTo>
                    <a:pt x="3738297" y="229634"/>
                  </a:lnTo>
                  <a:cubicBezTo>
                    <a:pt x="3738297" y="244100"/>
                    <a:pt x="3732550" y="257973"/>
                    <a:pt x="3722321" y="268202"/>
                  </a:cubicBezTo>
                  <a:cubicBezTo>
                    <a:pt x="3712092" y="278431"/>
                    <a:pt x="3698218" y="284178"/>
                    <a:pt x="3683752" y="284178"/>
                  </a:cubicBezTo>
                  <a:lnTo>
                    <a:pt x="54544" y="284178"/>
                  </a:lnTo>
                  <a:cubicBezTo>
                    <a:pt x="24420" y="284178"/>
                    <a:pt x="0" y="259758"/>
                    <a:pt x="0" y="229634"/>
                  </a:cubicBezTo>
                  <a:lnTo>
                    <a:pt x="0" y="54544"/>
                  </a:lnTo>
                  <a:cubicBezTo>
                    <a:pt x="0" y="24420"/>
                    <a:pt x="24420" y="0"/>
                    <a:pt x="54544"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5" id="35"/>
            <p:cNvSpPr txBox="true"/>
            <p:nvPr/>
          </p:nvSpPr>
          <p:spPr>
            <a:xfrm>
              <a:off x="0" y="0"/>
              <a:ext cx="3738297" cy="284178"/>
            </a:xfrm>
            <a:prstGeom prst="rect">
              <a:avLst/>
            </a:prstGeom>
          </p:spPr>
          <p:txBody>
            <a:bodyPr anchor="ctr" rtlCol="false" tIns="50800" lIns="50800" bIns="50800" rIns="50800"/>
            <a:lstStyle/>
            <a:p>
              <a:pPr algn="ctr">
                <a:lnSpc>
                  <a:spcPts val="2540"/>
                </a:lnSpc>
              </a:pPr>
            </a:p>
          </p:txBody>
        </p:sp>
      </p:grpSp>
      <p:sp>
        <p:nvSpPr>
          <p:cNvPr name="Freeform 36" id="36"/>
          <p:cNvSpPr/>
          <p:nvPr/>
        </p:nvSpPr>
        <p:spPr>
          <a:xfrm flipH="false" flipV="false" rot="0">
            <a:off x="11104203" y="628455"/>
            <a:ext cx="772815" cy="772815"/>
          </a:xfrm>
          <a:custGeom>
            <a:avLst/>
            <a:gdLst/>
            <a:ahLst/>
            <a:cxnLst/>
            <a:rect r="r" b="b" t="t" l="l"/>
            <a:pathLst>
              <a:path h="772815" w="772815">
                <a:moveTo>
                  <a:pt x="0" y="0"/>
                </a:moveTo>
                <a:lnTo>
                  <a:pt x="772815" y="0"/>
                </a:lnTo>
                <a:lnTo>
                  <a:pt x="772815" y="772815"/>
                </a:lnTo>
                <a:lnTo>
                  <a:pt x="0" y="772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676275" y="929137"/>
            <a:ext cx="10936301" cy="15716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Diagrama Entidade-Relacionamento (DER)</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703" name="Shape 703"/>
        <p:cNvGrpSpPr/>
        <p:nvPr/>
      </p:nvGrpSpPr>
      <p:grpSpPr>
        <a:xfrm>
          <a:off x="0" y="0"/>
          <a:ext cx="0" cy="0"/>
          <a:chOff x="0" y="0"/>
          <a:chExt cx="0" cy="0"/>
        </a:xfrm>
      </p:grpSpPr>
      <p:sp>
        <p:nvSpPr>
          <p:cNvPr id="704" name="Google Shape;704;p18"/>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705" name="Google Shape;705;p18"/>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18"/>
          <p:cNvGrpSpPr/>
          <p:nvPr/>
        </p:nvGrpSpPr>
        <p:grpSpPr>
          <a:xfrm rot="748792">
            <a:off x="13900018" y="-1383298"/>
            <a:ext cx="6112271" cy="13182504"/>
            <a:chOff x="0" y="0"/>
            <a:chExt cx="1609800" cy="3471900"/>
          </a:xfrm>
        </p:grpSpPr>
        <p:sp>
          <p:nvSpPr>
            <p:cNvPr id="707" name="Google Shape;707;p18"/>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708" name="Google Shape;708;p18"/>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9" name="Google Shape;709;p18"/>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710" name="Google Shape;710;p18"/>
          <p:cNvSpPr/>
          <p:nvPr/>
        </p:nvSpPr>
        <p:spPr>
          <a:xfrm>
            <a:off x="12345410" y="8731276"/>
            <a:ext cx="405172" cy="405172"/>
          </a:xfrm>
          <a:custGeom>
            <a:rect b="b" l="l" r="r" t="t"/>
            <a:pathLst>
              <a:path extrusionOk="0" h="405172" w="405172">
                <a:moveTo>
                  <a:pt x="0" y="0"/>
                </a:moveTo>
                <a:lnTo>
                  <a:pt x="405172" y="0"/>
                </a:lnTo>
                <a:lnTo>
                  <a:pt x="405172" y="405173"/>
                </a:lnTo>
                <a:lnTo>
                  <a:pt x="0" y="405173"/>
                </a:lnTo>
                <a:lnTo>
                  <a:pt x="0" y="0"/>
                </a:lnTo>
                <a:close/>
              </a:path>
            </a:pathLst>
          </a:custGeom>
          <a:blipFill rotWithShape="1">
            <a:blip r:embed="rId3">
              <a:alphaModFix/>
            </a:blip>
            <a:stretch>
              <a:fillRect b="0" l="0" r="0" t="0"/>
            </a:stretch>
          </a:blipFill>
          <a:ln>
            <a:noFill/>
          </a:ln>
        </p:spPr>
      </p:sp>
      <p:grpSp>
        <p:nvGrpSpPr>
          <p:cNvPr id="711" name="Google Shape;711;p18"/>
          <p:cNvGrpSpPr/>
          <p:nvPr/>
        </p:nvGrpSpPr>
        <p:grpSpPr>
          <a:xfrm>
            <a:off x="-2848902" y="7803133"/>
            <a:ext cx="5526353" cy="5526353"/>
            <a:chOff x="0" y="0"/>
            <a:chExt cx="7368471" cy="7368471"/>
          </a:xfrm>
        </p:grpSpPr>
        <p:sp>
          <p:nvSpPr>
            <p:cNvPr id="712" name="Google Shape;712;p18"/>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713" name="Google Shape;713;p18"/>
            <p:cNvGrpSpPr/>
            <p:nvPr/>
          </p:nvGrpSpPr>
          <p:grpSpPr>
            <a:xfrm>
              <a:off x="3344274" y="1482580"/>
              <a:ext cx="2309566" cy="2541952"/>
              <a:chOff x="0" y="0"/>
              <a:chExt cx="838014" cy="922334"/>
            </a:xfrm>
          </p:grpSpPr>
          <p:sp>
            <p:nvSpPr>
              <p:cNvPr id="714" name="Google Shape;714;p18"/>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6" name="Google Shape;716;p18"/>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717" name="Google Shape;717;p18"/>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46</a:t>
              </a:r>
              <a:endParaRPr/>
            </a:p>
          </p:txBody>
        </p:sp>
      </p:grpSp>
      <p:grpSp>
        <p:nvGrpSpPr>
          <p:cNvPr id="718" name="Google Shape;718;p18"/>
          <p:cNvGrpSpPr/>
          <p:nvPr/>
        </p:nvGrpSpPr>
        <p:grpSpPr>
          <a:xfrm>
            <a:off x="12726246" y="-257409"/>
            <a:ext cx="6221250" cy="3015147"/>
            <a:chOff x="0" y="0"/>
            <a:chExt cx="8295000" cy="4020196"/>
          </a:xfrm>
        </p:grpSpPr>
        <p:grpSp>
          <p:nvGrpSpPr>
            <p:cNvPr id="719" name="Google Shape;719;p18"/>
            <p:cNvGrpSpPr/>
            <p:nvPr/>
          </p:nvGrpSpPr>
          <p:grpSpPr>
            <a:xfrm>
              <a:off x="299355" y="705618"/>
              <a:ext cx="7538741" cy="1819150"/>
              <a:chOff x="0" y="0"/>
              <a:chExt cx="3788122" cy="914100"/>
            </a:xfrm>
          </p:grpSpPr>
          <p:sp>
            <p:nvSpPr>
              <p:cNvPr id="720" name="Google Shape;720;p18"/>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721" name="Google Shape;721;p18"/>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2" name="Google Shape;722;p18"/>
            <p:cNvGrpSpPr/>
            <p:nvPr/>
          </p:nvGrpSpPr>
          <p:grpSpPr>
            <a:xfrm>
              <a:off x="456886" y="598932"/>
              <a:ext cx="7381207" cy="1819150"/>
              <a:chOff x="0" y="0"/>
              <a:chExt cx="3708963" cy="914100"/>
            </a:xfrm>
          </p:grpSpPr>
          <p:sp>
            <p:nvSpPr>
              <p:cNvPr id="723" name="Google Shape;723;p18"/>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724" name="Google Shape;724;p18"/>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25" name="Google Shape;725;p18"/>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726" name="Google Shape;726;p18"/>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727" name="Google Shape;727;p18"/>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728" name="Google Shape;728;p18"/>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729" name="Google Shape;729;p18"/>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730" name="Google Shape;730;p18"/>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grpSp>
        <p:nvGrpSpPr>
          <p:cNvPr id="731" name="Google Shape;731;p18"/>
          <p:cNvGrpSpPr/>
          <p:nvPr/>
        </p:nvGrpSpPr>
        <p:grpSpPr>
          <a:xfrm>
            <a:off x="-2581269" y="827479"/>
            <a:ext cx="9126229" cy="1078995"/>
            <a:chOff x="0" y="0"/>
            <a:chExt cx="2403600" cy="284178"/>
          </a:xfrm>
        </p:grpSpPr>
        <p:sp>
          <p:nvSpPr>
            <p:cNvPr id="732" name="Google Shape;732;p18"/>
            <p:cNvSpPr/>
            <p:nvPr/>
          </p:nvSpPr>
          <p:spPr>
            <a:xfrm>
              <a:off x="0" y="0"/>
              <a:ext cx="2403548" cy="284178"/>
            </a:xfrm>
            <a:custGeom>
              <a:rect b="b" l="l" r="r" t="t"/>
              <a:pathLst>
                <a:path extrusionOk="0" h="284178" w="2403548">
                  <a:moveTo>
                    <a:pt x="84834" y="0"/>
                  </a:moveTo>
                  <a:lnTo>
                    <a:pt x="2318714" y="0"/>
                  </a:lnTo>
                  <a:cubicBezTo>
                    <a:pt x="2341213" y="0"/>
                    <a:pt x="2362791" y="8938"/>
                    <a:pt x="2378700" y="24847"/>
                  </a:cubicBezTo>
                  <a:cubicBezTo>
                    <a:pt x="2394610" y="40757"/>
                    <a:pt x="2403548" y="62335"/>
                    <a:pt x="2403548" y="84834"/>
                  </a:cubicBezTo>
                  <a:lnTo>
                    <a:pt x="2403548" y="199344"/>
                  </a:lnTo>
                  <a:cubicBezTo>
                    <a:pt x="2403548" y="246197"/>
                    <a:pt x="2365566" y="284178"/>
                    <a:pt x="2318714" y="284178"/>
                  </a:cubicBezTo>
                  <a:lnTo>
                    <a:pt x="84834" y="284178"/>
                  </a:lnTo>
                  <a:cubicBezTo>
                    <a:pt x="37981" y="284178"/>
                    <a:pt x="0" y="246197"/>
                    <a:pt x="0" y="199344"/>
                  </a:cubicBezTo>
                  <a:lnTo>
                    <a:pt x="0" y="84834"/>
                  </a:lnTo>
                  <a:cubicBezTo>
                    <a:pt x="0" y="37981"/>
                    <a:pt x="37981" y="0"/>
                    <a:pt x="84834"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txBox="1"/>
            <p:nvPr/>
          </p:nvSpPr>
          <p:spPr>
            <a:xfrm>
              <a:off x="0" y="0"/>
              <a:ext cx="24036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4" name="Google Shape;734;p18"/>
          <p:cNvSpPr/>
          <p:nvPr/>
        </p:nvSpPr>
        <p:spPr>
          <a:xfrm>
            <a:off x="6158294"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735" name="Google Shape;735;p18"/>
          <p:cNvSpPr txBox="1"/>
          <p:nvPr/>
        </p:nvSpPr>
        <p:spPr>
          <a:xfrm>
            <a:off x="1392621" y="929137"/>
            <a:ext cx="44136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Conclusão </a:t>
            </a:r>
            <a:endParaRPr/>
          </a:p>
        </p:txBody>
      </p:sp>
      <p:sp>
        <p:nvSpPr>
          <p:cNvPr id="736" name="Google Shape;736;p18"/>
          <p:cNvSpPr/>
          <p:nvPr/>
        </p:nvSpPr>
        <p:spPr>
          <a:xfrm>
            <a:off x="12616738" y="2336207"/>
            <a:ext cx="5718887" cy="5718887"/>
          </a:xfrm>
          <a:custGeom>
            <a:rect b="b" l="l" r="r" t="t"/>
            <a:pathLst>
              <a:path extrusionOk="0" h="5718887" w="5718887">
                <a:moveTo>
                  <a:pt x="0" y="0"/>
                </a:moveTo>
                <a:lnTo>
                  <a:pt x="5718887" y="0"/>
                </a:lnTo>
                <a:lnTo>
                  <a:pt x="5718887" y="5718887"/>
                </a:lnTo>
                <a:lnTo>
                  <a:pt x="0" y="5718887"/>
                </a:lnTo>
                <a:lnTo>
                  <a:pt x="0" y="0"/>
                </a:lnTo>
                <a:close/>
              </a:path>
            </a:pathLst>
          </a:custGeom>
          <a:blipFill rotWithShape="1">
            <a:blip r:embed="rId10">
              <a:alphaModFix amt="60000"/>
            </a:blip>
            <a:stretch>
              <a:fillRect b="0" l="0" r="0" t="0"/>
            </a:stretch>
          </a:blipFill>
          <a:ln>
            <a:noFill/>
          </a:ln>
        </p:spPr>
      </p:sp>
      <p:sp>
        <p:nvSpPr>
          <p:cNvPr id="737" name="Google Shape;737;p18"/>
          <p:cNvSpPr/>
          <p:nvPr/>
        </p:nvSpPr>
        <p:spPr>
          <a:xfrm>
            <a:off x="13017437" y="3464409"/>
            <a:ext cx="4789332" cy="7202003"/>
          </a:xfrm>
          <a:custGeom>
            <a:rect b="b" l="l" r="r" t="t"/>
            <a:pathLst>
              <a:path extrusionOk="0" h="7202003" w="4789332">
                <a:moveTo>
                  <a:pt x="0" y="0"/>
                </a:moveTo>
                <a:lnTo>
                  <a:pt x="4789332" y="0"/>
                </a:lnTo>
                <a:lnTo>
                  <a:pt x="4789332" y="7202003"/>
                </a:lnTo>
                <a:lnTo>
                  <a:pt x="0" y="7202003"/>
                </a:lnTo>
                <a:lnTo>
                  <a:pt x="0" y="0"/>
                </a:lnTo>
                <a:close/>
              </a:path>
            </a:pathLst>
          </a:custGeom>
          <a:blipFill rotWithShape="1">
            <a:blip r:embed="rId11">
              <a:alphaModFix/>
            </a:blip>
            <a:stretch>
              <a:fillRect b="0" l="0" r="0" t="0"/>
            </a:stretch>
          </a:blipFill>
          <a:ln>
            <a:noFill/>
          </a:ln>
        </p:spPr>
      </p:sp>
      <p:sp>
        <p:nvSpPr>
          <p:cNvPr id="738" name="Google Shape;738;p18"/>
          <p:cNvSpPr txBox="1"/>
          <p:nvPr/>
        </p:nvSpPr>
        <p:spPr>
          <a:xfrm>
            <a:off x="728669" y="2290905"/>
            <a:ext cx="12021900" cy="6811200"/>
          </a:xfrm>
          <a:prstGeom prst="rect">
            <a:avLst/>
          </a:prstGeom>
          <a:noFill/>
          <a:ln>
            <a:noFill/>
          </a:ln>
        </p:spPr>
        <p:txBody>
          <a:bodyPr anchorCtr="0" anchor="t" bIns="0" lIns="0" spcFirstLastPara="1" rIns="0" wrap="square" tIns="0">
            <a:spAutoFit/>
          </a:bodyPr>
          <a:lstStyle/>
          <a:p>
            <a:pPr indent="-345441" lvl="1" marL="690882" marR="0" rtl="0" algn="l">
              <a:lnSpc>
                <a:spcPct val="115000"/>
              </a:lnSpc>
              <a:spcBef>
                <a:spcPts val="0"/>
              </a:spcBef>
              <a:spcAft>
                <a:spcPts val="0"/>
              </a:spcAft>
              <a:buClr>
                <a:srgbClr val="FFFFFF"/>
              </a:buClr>
              <a:buSzPts val="3200"/>
              <a:buFont typeface="Arial"/>
              <a:buChar char="•"/>
            </a:pPr>
            <a:r>
              <a:rPr b="0" i="0" lang="en-US" sz="3200" u="none" cap="none" strike="noStrike">
                <a:solidFill>
                  <a:srgbClr val="FFFFFF"/>
                </a:solidFill>
                <a:latin typeface="Poppins"/>
                <a:ea typeface="Poppins"/>
                <a:cs typeface="Poppins"/>
                <a:sym typeface="Poppins"/>
              </a:rPr>
              <a:t>O desenvolvimento desse Sistema de Gerenciamento de Cursos Online para a Plataforma Educa Tech busca ser intuitivo, funcional e atender as necessidades dos usuários. </a:t>
            </a:r>
            <a:endParaRPr/>
          </a:p>
          <a:p>
            <a:pPr indent="0" lvl="0" marL="0" marR="0" rtl="0" algn="l">
              <a:lnSpc>
                <a:spcPct val="115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345441" lvl="1" marL="690882" marR="0" rtl="0" algn="l">
              <a:lnSpc>
                <a:spcPct val="115000"/>
              </a:lnSpc>
              <a:spcBef>
                <a:spcPts val="0"/>
              </a:spcBef>
              <a:spcAft>
                <a:spcPts val="0"/>
              </a:spcAft>
              <a:buClr>
                <a:srgbClr val="FFFFFF"/>
              </a:buClr>
              <a:buSzPts val="3200"/>
              <a:buFont typeface="Arial"/>
              <a:buChar char="•"/>
            </a:pPr>
            <a:r>
              <a:rPr b="0" i="0" lang="en-US" sz="3200" u="none" cap="none" strike="noStrike">
                <a:solidFill>
                  <a:srgbClr val="FFFFFF"/>
                </a:solidFill>
                <a:latin typeface="Poppins"/>
                <a:ea typeface="Poppins"/>
                <a:cs typeface="Poppins"/>
                <a:sym typeface="Poppins"/>
              </a:rPr>
              <a:t>Com acesso amplo, conveniência e facilidade de navegação, a plataforma oferece interação, avaliação continua e escabilidade.</a:t>
            </a:r>
            <a:endParaRPr/>
          </a:p>
          <a:p>
            <a:pPr indent="0" lvl="0" marL="0" marR="0" rtl="0" algn="l">
              <a:lnSpc>
                <a:spcPct val="115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345441" lvl="1" marL="690882" marR="0" rtl="0" algn="l">
              <a:lnSpc>
                <a:spcPct val="115000"/>
              </a:lnSpc>
              <a:spcBef>
                <a:spcPts val="0"/>
              </a:spcBef>
              <a:spcAft>
                <a:spcPts val="0"/>
              </a:spcAft>
              <a:buClr>
                <a:srgbClr val="FFFFFF"/>
              </a:buClr>
              <a:buSzPts val="3200"/>
              <a:buFont typeface="Arial"/>
              <a:buChar char="•"/>
            </a:pPr>
            <a:r>
              <a:rPr b="0" i="0" lang="en-US" sz="3200" u="none" cap="none" strike="noStrike">
                <a:solidFill>
                  <a:srgbClr val="FFFFFF"/>
                </a:solidFill>
                <a:latin typeface="Poppins"/>
                <a:ea typeface="Poppins"/>
                <a:cs typeface="Poppins"/>
                <a:sym typeface="Poppins"/>
              </a:rPr>
              <a:t>Utilizando uma abordagem ágil e iterativa para garantir flexibilidade e qualidade durante o desenvolvimento.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739" name="Shape 739"/>
        <p:cNvGrpSpPr/>
        <p:nvPr/>
      </p:nvGrpSpPr>
      <p:grpSpPr>
        <a:xfrm>
          <a:off x="0" y="0"/>
          <a:ext cx="0" cy="0"/>
          <a:chOff x="0" y="0"/>
          <a:chExt cx="0" cy="0"/>
        </a:xfrm>
      </p:grpSpPr>
      <p:sp>
        <p:nvSpPr>
          <p:cNvPr id="740" name="Google Shape;740;p19"/>
          <p:cNvSpPr/>
          <p:nvPr/>
        </p:nvSpPr>
        <p:spPr>
          <a:xfrm>
            <a:off x="3599410" y="9692353"/>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2">
              <a:alphaModFix/>
            </a:blip>
            <a:stretch>
              <a:fillRect b="0" l="0" r="0" t="0"/>
            </a:stretch>
          </a:blipFill>
          <a:ln>
            <a:noFill/>
          </a:ln>
        </p:spPr>
      </p:sp>
      <p:sp>
        <p:nvSpPr>
          <p:cNvPr id="741" name="Google Shape;741;p19"/>
          <p:cNvSpPr/>
          <p:nvPr/>
        </p:nvSpPr>
        <p:spPr>
          <a:xfrm>
            <a:off x="413128" y="380598"/>
            <a:ext cx="17454632" cy="9445755"/>
          </a:xfrm>
          <a:custGeom>
            <a:rect b="b" l="l" r="r" t="t"/>
            <a:pathLst>
              <a:path extrusionOk="0"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19"/>
          <p:cNvGrpSpPr/>
          <p:nvPr/>
        </p:nvGrpSpPr>
        <p:grpSpPr>
          <a:xfrm rot="748792">
            <a:off x="13680943" y="-1383298"/>
            <a:ext cx="6112271" cy="13182504"/>
            <a:chOff x="0" y="0"/>
            <a:chExt cx="1609800" cy="3471900"/>
          </a:xfrm>
        </p:grpSpPr>
        <p:sp>
          <p:nvSpPr>
            <p:cNvPr id="743" name="Google Shape;743;p19"/>
            <p:cNvSpPr/>
            <p:nvPr/>
          </p:nvSpPr>
          <p:spPr>
            <a:xfrm>
              <a:off x="0" y="0"/>
              <a:ext cx="1609655" cy="3471831"/>
            </a:xfrm>
            <a:custGeom>
              <a:rect b="b" l="l" r="r" t="t"/>
              <a:pathLst>
                <a:path extrusionOk="0" h="3471831" w="1609655">
                  <a:moveTo>
                    <a:pt x="0" y="0"/>
                  </a:moveTo>
                  <a:lnTo>
                    <a:pt x="1609655" y="0"/>
                  </a:lnTo>
                  <a:lnTo>
                    <a:pt x="1609655" y="3471831"/>
                  </a:lnTo>
                  <a:lnTo>
                    <a:pt x="0" y="3471831"/>
                  </a:lnTo>
                  <a:close/>
                </a:path>
              </a:pathLst>
            </a:custGeom>
            <a:solidFill>
              <a:srgbClr val="034487"/>
            </a:solidFill>
            <a:ln>
              <a:noFill/>
            </a:ln>
          </p:spPr>
        </p:sp>
        <p:sp>
          <p:nvSpPr>
            <p:cNvPr id="744" name="Google Shape;744;p19"/>
            <p:cNvSpPr txBox="1"/>
            <p:nvPr/>
          </p:nvSpPr>
          <p:spPr>
            <a:xfrm>
              <a:off x="0" y="0"/>
              <a:ext cx="1609800" cy="34719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5" name="Google Shape;745;p19"/>
          <p:cNvSpPr/>
          <p:nvPr/>
        </p:nvSpPr>
        <p:spPr>
          <a:xfrm>
            <a:off x="16033135" y="8933862"/>
            <a:ext cx="648875" cy="648875"/>
          </a:xfrm>
          <a:custGeom>
            <a:rect b="b" l="l" r="r" t="t"/>
            <a:pathLst>
              <a:path extrusionOk="0" h="648875" w="648875">
                <a:moveTo>
                  <a:pt x="0" y="0"/>
                </a:moveTo>
                <a:lnTo>
                  <a:pt x="648875" y="0"/>
                </a:lnTo>
                <a:lnTo>
                  <a:pt x="648875" y="648876"/>
                </a:lnTo>
                <a:lnTo>
                  <a:pt x="0" y="648876"/>
                </a:lnTo>
                <a:lnTo>
                  <a:pt x="0" y="0"/>
                </a:lnTo>
                <a:close/>
              </a:path>
            </a:pathLst>
          </a:custGeom>
          <a:blipFill rotWithShape="1">
            <a:blip r:embed="rId3">
              <a:alphaModFix/>
            </a:blip>
            <a:stretch>
              <a:fillRect b="0" l="0" r="0" t="0"/>
            </a:stretch>
          </a:blipFill>
          <a:ln>
            <a:noFill/>
          </a:ln>
        </p:spPr>
      </p:sp>
      <p:sp>
        <p:nvSpPr>
          <p:cNvPr id="746" name="Google Shape;746;p19"/>
          <p:cNvSpPr/>
          <p:nvPr/>
        </p:nvSpPr>
        <p:spPr>
          <a:xfrm>
            <a:off x="12126335" y="6109357"/>
            <a:ext cx="405172" cy="405172"/>
          </a:xfrm>
          <a:custGeom>
            <a:rect b="b" l="l" r="r" t="t"/>
            <a:pathLst>
              <a:path extrusionOk="0" h="405172" w="405172">
                <a:moveTo>
                  <a:pt x="0" y="0"/>
                </a:moveTo>
                <a:lnTo>
                  <a:pt x="405172" y="0"/>
                </a:lnTo>
                <a:lnTo>
                  <a:pt x="405172" y="405172"/>
                </a:lnTo>
                <a:lnTo>
                  <a:pt x="0" y="405172"/>
                </a:lnTo>
                <a:lnTo>
                  <a:pt x="0" y="0"/>
                </a:lnTo>
                <a:close/>
              </a:path>
            </a:pathLst>
          </a:custGeom>
          <a:blipFill rotWithShape="1">
            <a:blip r:embed="rId3">
              <a:alphaModFix/>
            </a:blip>
            <a:stretch>
              <a:fillRect b="0" l="0" r="0" t="0"/>
            </a:stretch>
          </a:blipFill>
          <a:ln>
            <a:noFill/>
          </a:ln>
        </p:spPr>
      </p:sp>
      <p:grpSp>
        <p:nvGrpSpPr>
          <p:cNvPr id="747" name="Google Shape;747;p19"/>
          <p:cNvGrpSpPr/>
          <p:nvPr/>
        </p:nvGrpSpPr>
        <p:grpSpPr>
          <a:xfrm>
            <a:off x="-2848902" y="7803133"/>
            <a:ext cx="5526353" cy="5526353"/>
            <a:chOff x="0" y="0"/>
            <a:chExt cx="7368471" cy="7368471"/>
          </a:xfrm>
        </p:grpSpPr>
        <p:sp>
          <p:nvSpPr>
            <p:cNvPr id="748" name="Google Shape;748;p19"/>
            <p:cNvSpPr/>
            <p:nvPr/>
          </p:nvSpPr>
          <p:spPr>
            <a:xfrm>
              <a:off x="0" y="0"/>
              <a:ext cx="7368471" cy="7368471"/>
            </a:xfrm>
            <a:custGeom>
              <a:rect b="b" l="l" r="r" t="t"/>
              <a:pathLst>
                <a:path extrusionOk="0" h="7368471" w="7368471">
                  <a:moveTo>
                    <a:pt x="0" y="0"/>
                  </a:moveTo>
                  <a:lnTo>
                    <a:pt x="7368471" y="0"/>
                  </a:lnTo>
                  <a:lnTo>
                    <a:pt x="7368471" y="7368471"/>
                  </a:lnTo>
                  <a:lnTo>
                    <a:pt x="0" y="7368471"/>
                  </a:lnTo>
                  <a:lnTo>
                    <a:pt x="0" y="0"/>
                  </a:lnTo>
                  <a:close/>
                </a:path>
              </a:pathLst>
            </a:custGeom>
            <a:blipFill rotWithShape="1">
              <a:blip r:embed="rId4">
                <a:alphaModFix amt="52999"/>
              </a:blip>
              <a:stretch>
                <a:fillRect b="0" l="0" r="0" t="0"/>
              </a:stretch>
            </a:blipFill>
            <a:ln>
              <a:noFill/>
            </a:ln>
          </p:spPr>
        </p:sp>
        <p:grpSp>
          <p:nvGrpSpPr>
            <p:cNvPr id="749" name="Google Shape;749;p19"/>
            <p:cNvGrpSpPr/>
            <p:nvPr/>
          </p:nvGrpSpPr>
          <p:grpSpPr>
            <a:xfrm>
              <a:off x="3344274" y="1482580"/>
              <a:ext cx="2309566" cy="2541952"/>
              <a:chOff x="0" y="0"/>
              <a:chExt cx="838014" cy="922334"/>
            </a:xfrm>
          </p:grpSpPr>
          <p:sp>
            <p:nvSpPr>
              <p:cNvPr id="750" name="Google Shape;750;p19"/>
              <p:cNvSpPr/>
              <p:nvPr/>
            </p:nvSpPr>
            <p:spPr>
              <a:xfrm>
                <a:off x="0" y="0"/>
                <a:ext cx="838014" cy="922334"/>
              </a:xfrm>
              <a:custGeom>
                <a:rect b="b" l="l" r="r" t="t"/>
                <a:pathLst>
                  <a:path extrusionOk="0"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9"/>
              <p:cNvSpPr txBox="1"/>
              <p:nvPr/>
            </p:nvSpPr>
            <p:spPr>
              <a:xfrm>
                <a:off x="78564" y="86469"/>
                <a:ext cx="681000" cy="7494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2" name="Google Shape;752;p19"/>
            <p:cNvSpPr/>
            <p:nvPr/>
          </p:nvSpPr>
          <p:spPr>
            <a:xfrm rot="3710095">
              <a:off x="3011350" y="1382708"/>
              <a:ext cx="2746027" cy="2746027"/>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753" name="Google Shape;753;p19"/>
            <p:cNvSpPr txBox="1"/>
            <p:nvPr/>
          </p:nvSpPr>
          <p:spPr>
            <a:xfrm>
              <a:off x="3785836" y="2277639"/>
              <a:ext cx="1349100" cy="5394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47</a:t>
              </a:r>
              <a:endParaRPr/>
            </a:p>
          </p:txBody>
        </p:sp>
      </p:grpSp>
      <p:grpSp>
        <p:nvGrpSpPr>
          <p:cNvPr id="754" name="Google Shape;754;p19"/>
          <p:cNvGrpSpPr/>
          <p:nvPr/>
        </p:nvGrpSpPr>
        <p:grpSpPr>
          <a:xfrm>
            <a:off x="12726246" y="-257409"/>
            <a:ext cx="6221250" cy="3015147"/>
            <a:chOff x="0" y="0"/>
            <a:chExt cx="8295000" cy="4020196"/>
          </a:xfrm>
        </p:grpSpPr>
        <p:grpSp>
          <p:nvGrpSpPr>
            <p:cNvPr id="755" name="Google Shape;755;p19"/>
            <p:cNvGrpSpPr/>
            <p:nvPr/>
          </p:nvGrpSpPr>
          <p:grpSpPr>
            <a:xfrm>
              <a:off x="299355" y="705618"/>
              <a:ext cx="7538741" cy="1819150"/>
              <a:chOff x="0" y="0"/>
              <a:chExt cx="3788122" cy="914100"/>
            </a:xfrm>
          </p:grpSpPr>
          <p:sp>
            <p:nvSpPr>
              <p:cNvPr id="756" name="Google Shape;756;p19"/>
              <p:cNvSpPr/>
              <p:nvPr/>
            </p:nvSpPr>
            <p:spPr>
              <a:xfrm>
                <a:off x="0" y="0"/>
                <a:ext cx="3788122" cy="913994"/>
              </a:xfrm>
              <a:custGeom>
                <a:rect b="b" l="l" r="r" t="t"/>
                <a:pathLst>
                  <a:path extrusionOk="0" h="913994" w="3788122">
                    <a:moveTo>
                      <a:pt x="203200" y="0"/>
                    </a:moveTo>
                    <a:lnTo>
                      <a:pt x="3788122" y="0"/>
                    </a:lnTo>
                    <a:lnTo>
                      <a:pt x="3584922" y="913994"/>
                    </a:lnTo>
                    <a:lnTo>
                      <a:pt x="0" y="913994"/>
                    </a:lnTo>
                    <a:lnTo>
                      <a:pt x="203200" y="0"/>
                    </a:lnTo>
                    <a:close/>
                  </a:path>
                </a:pathLst>
              </a:custGeom>
              <a:solidFill>
                <a:srgbClr val="2586AF"/>
              </a:solidFill>
              <a:ln>
                <a:noFill/>
              </a:ln>
            </p:spPr>
          </p:sp>
          <p:sp>
            <p:nvSpPr>
              <p:cNvPr id="757" name="Google Shape;757;p19"/>
              <p:cNvSpPr txBox="1"/>
              <p:nvPr/>
            </p:nvSpPr>
            <p:spPr>
              <a:xfrm>
                <a:off x="101600" y="0"/>
                <a:ext cx="35850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8" name="Google Shape;758;p19"/>
            <p:cNvGrpSpPr/>
            <p:nvPr/>
          </p:nvGrpSpPr>
          <p:grpSpPr>
            <a:xfrm>
              <a:off x="456886" y="598932"/>
              <a:ext cx="7381207" cy="1819150"/>
              <a:chOff x="0" y="0"/>
              <a:chExt cx="3708963" cy="914100"/>
            </a:xfrm>
          </p:grpSpPr>
          <p:sp>
            <p:nvSpPr>
              <p:cNvPr id="759" name="Google Shape;759;p19"/>
              <p:cNvSpPr/>
              <p:nvPr/>
            </p:nvSpPr>
            <p:spPr>
              <a:xfrm>
                <a:off x="0" y="0"/>
                <a:ext cx="3708963" cy="913994"/>
              </a:xfrm>
              <a:custGeom>
                <a:rect b="b" l="l" r="r" t="t"/>
                <a:pathLst>
                  <a:path extrusionOk="0" h="913994" w="3708963">
                    <a:moveTo>
                      <a:pt x="203200" y="0"/>
                    </a:moveTo>
                    <a:lnTo>
                      <a:pt x="3708963" y="0"/>
                    </a:lnTo>
                    <a:lnTo>
                      <a:pt x="3505763" y="913994"/>
                    </a:lnTo>
                    <a:lnTo>
                      <a:pt x="0" y="913994"/>
                    </a:lnTo>
                    <a:lnTo>
                      <a:pt x="203200" y="0"/>
                    </a:lnTo>
                    <a:close/>
                  </a:path>
                </a:pathLst>
              </a:custGeom>
              <a:solidFill>
                <a:srgbClr val="034487"/>
              </a:solidFill>
              <a:ln>
                <a:noFill/>
              </a:ln>
            </p:spPr>
          </p:sp>
          <p:sp>
            <p:nvSpPr>
              <p:cNvPr id="760" name="Google Shape;760;p19"/>
              <p:cNvSpPr txBox="1"/>
              <p:nvPr/>
            </p:nvSpPr>
            <p:spPr>
              <a:xfrm>
                <a:off x="101600" y="0"/>
                <a:ext cx="3505800" cy="914100"/>
              </a:xfrm>
              <a:prstGeom prst="rect">
                <a:avLst/>
              </a:prstGeom>
              <a:noFill/>
              <a:ln>
                <a:noFill/>
              </a:ln>
            </p:spPr>
            <p:txBody>
              <a:bodyPr anchorCtr="0" anchor="ctr" bIns="56200" lIns="56200" spcFirstLastPara="1" rIns="56200" wrap="square" tIns="562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61" name="Google Shape;761;p19"/>
            <p:cNvCxnSpPr/>
            <p:nvPr/>
          </p:nvCxnSpPr>
          <p:spPr>
            <a:xfrm>
              <a:off x="710886" y="2403789"/>
              <a:ext cx="6704700" cy="14100"/>
            </a:xfrm>
            <a:prstGeom prst="straightConnector1">
              <a:avLst/>
            </a:prstGeom>
            <a:noFill/>
            <a:ln cap="flat" cmpd="sng" w="12700">
              <a:solidFill>
                <a:srgbClr val="DEEFE7"/>
              </a:solidFill>
              <a:prstDash val="solid"/>
              <a:round/>
              <a:headEnd len="sm" w="sm" type="none"/>
              <a:tailEnd len="sm" w="sm" type="none"/>
            </a:ln>
          </p:spPr>
        </p:cxnSp>
        <p:sp>
          <p:nvSpPr>
            <p:cNvPr id="762" name="Google Shape;762;p19"/>
            <p:cNvSpPr/>
            <p:nvPr/>
          </p:nvSpPr>
          <p:spPr>
            <a:xfrm rot="-5400000">
              <a:off x="337266" y="2247510"/>
              <a:ext cx="434682" cy="312559"/>
            </a:xfrm>
            <a:custGeom>
              <a:rect b="b" l="l" r="r" t="t"/>
              <a:pathLst>
                <a:path extrusionOk="0" h="312559" w="434682">
                  <a:moveTo>
                    <a:pt x="0" y="0"/>
                  </a:moveTo>
                  <a:lnTo>
                    <a:pt x="434681" y="0"/>
                  </a:lnTo>
                  <a:lnTo>
                    <a:pt x="434681" y="312559"/>
                  </a:lnTo>
                  <a:lnTo>
                    <a:pt x="0" y="312559"/>
                  </a:lnTo>
                  <a:lnTo>
                    <a:pt x="0" y="0"/>
                  </a:lnTo>
                  <a:close/>
                </a:path>
              </a:pathLst>
            </a:custGeom>
            <a:blipFill rotWithShape="1">
              <a:blip r:embed="rId6">
                <a:alphaModFix/>
              </a:blip>
              <a:stretch>
                <a:fillRect b="0" l="0" r="0" t="-130818"/>
              </a:stretch>
            </a:blipFill>
            <a:ln>
              <a:noFill/>
            </a:ln>
          </p:spPr>
        </p:sp>
        <p:sp>
          <p:nvSpPr>
            <p:cNvPr id="763" name="Google Shape;763;p19"/>
            <p:cNvSpPr txBox="1"/>
            <p:nvPr/>
          </p:nvSpPr>
          <p:spPr>
            <a:xfrm>
              <a:off x="0" y="887528"/>
              <a:ext cx="8295000" cy="1213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Educa Tech</a:t>
              </a:r>
              <a:endParaRPr/>
            </a:p>
          </p:txBody>
        </p:sp>
        <p:sp>
          <p:nvSpPr>
            <p:cNvPr id="764" name="Google Shape;764;p19"/>
            <p:cNvSpPr/>
            <p:nvPr/>
          </p:nvSpPr>
          <p:spPr>
            <a:xfrm rot="-7390434">
              <a:off x="5632462" y="1763747"/>
              <a:ext cx="1029728" cy="2359775"/>
            </a:xfrm>
            <a:custGeom>
              <a:rect b="b" l="l" r="r" t="t"/>
              <a:pathLst>
                <a:path extrusionOk="0" h="2358405" w="1029130">
                  <a:moveTo>
                    <a:pt x="0" y="0"/>
                  </a:moveTo>
                  <a:lnTo>
                    <a:pt x="1029130" y="0"/>
                  </a:lnTo>
                  <a:lnTo>
                    <a:pt x="1029130" y="2358405"/>
                  </a:lnTo>
                  <a:lnTo>
                    <a:pt x="0" y="2358405"/>
                  </a:lnTo>
                  <a:lnTo>
                    <a:pt x="0" y="0"/>
                  </a:lnTo>
                  <a:close/>
                </a:path>
              </a:pathLst>
            </a:custGeom>
            <a:blipFill rotWithShape="1">
              <a:blip r:embed="rId7">
                <a:alphaModFix/>
              </a:blip>
              <a:stretch>
                <a:fillRect b="0" l="0" r="-113976" t="0"/>
              </a:stretch>
            </a:blipFill>
            <a:ln>
              <a:noFill/>
            </a:ln>
          </p:spPr>
        </p:sp>
        <p:sp>
          <p:nvSpPr>
            <p:cNvPr id="765" name="Google Shape;765;p19"/>
            <p:cNvSpPr/>
            <p:nvPr/>
          </p:nvSpPr>
          <p:spPr>
            <a:xfrm>
              <a:off x="6311341" y="0"/>
              <a:ext cx="803149" cy="803149"/>
            </a:xfrm>
            <a:custGeom>
              <a:rect b="b" l="l" r="r" t="t"/>
              <a:pathLst>
                <a:path extrusionOk="0" h="803149" w="803149">
                  <a:moveTo>
                    <a:pt x="0" y="0"/>
                  </a:moveTo>
                  <a:lnTo>
                    <a:pt x="803149" y="0"/>
                  </a:lnTo>
                  <a:lnTo>
                    <a:pt x="803149" y="803149"/>
                  </a:lnTo>
                  <a:lnTo>
                    <a:pt x="0" y="803149"/>
                  </a:lnTo>
                  <a:lnTo>
                    <a:pt x="0" y="0"/>
                  </a:lnTo>
                  <a:close/>
                </a:path>
              </a:pathLst>
            </a:custGeom>
            <a:blipFill rotWithShape="1">
              <a:blip r:embed="rId8">
                <a:alphaModFix/>
              </a:blip>
              <a:stretch>
                <a:fillRect b="0" l="0" r="0" t="0"/>
              </a:stretch>
            </a:blipFill>
            <a:ln>
              <a:noFill/>
            </a:ln>
          </p:spPr>
        </p:sp>
        <p:sp>
          <p:nvSpPr>
            <p:cNvPr id="766" name="Google Shape;766;p19"/>
            <p:cNvSpPr/>
            <p:nvPr/>
          </p:nvSpPr>
          <p:spPr>
            <a:xfrm rot="5400000">
              <a:off x="6380564" y="500754"/>
              <a:ext cx="216225" cy="478708"/>
            </a:xfrm>
            <a:custGeom>
              <a:rect b="b" l="l" r="r" t="t"/>
              <a:pathLst>
                <a:path extrusionOk="0" h="478708" w="216225">
                  <a:moveTo>
                    <a:pt x="0" y="0"/>
                  </a:moveTo>
                  <a:lnTo>
                    <a:pt x="216225" y="0"/>
                  </a:lnTo>
                  <a:lnTo>
                    <a:pt x="216225" y="478708"/>
                  </a:lnTo>
                  <a:lnTo>
                    <a:pt x="0" y="478708"/>
                  </a:lnTo>
                  <a:lnTo>
                    <a:pt x="0" y="0"/>
                  </a:lnTo>
                  <a:close/>
                </a:path>
              </a:pathLst>
            </a:custGeom>
            <a:blipFill rotWithShape="1">
              <a:blip r:embed="rId9">
                <a:alphaModFix amt="99000"/>
              </a:blip>
              <a:stretch>
                <a:fillRect b="0" l="-233689" r="0" t="-64498"/>
              </a:stretch>
            </a:blipFill>
            <a:ln>
              <a:noFill/>
            </a:ln>
          </p:spPr>
        </p:sp>
      </p:grpSp>
      <p:sp>
        <p:nvSpPr>
          <p:cNvPr id="767" name="Google Shape;767;p19"/>
          <p:cNvSpPr/>
          <p:nvPr/>
        </p:nvSpPr>
        <p:spPr>
          <a:xfrm>
            <a:off x="12429036" y="9070436"/>
            <a:ext cx="6297891" cy="1243833"/>
          </a:xfrm>
          <a:custGeom>
            <a:rect b="b" l="l" r="r" t="t"/>
            <a:pathLst>
              <a:path extrusionOk="0" h="1243833" w="6297891">
                <a:moveTo>
                  <a:pt x="0" y="0"/>
                </a:moveTo>
                <a:lnTo>
                  <a:pt x="6297891" y="0"/>
                </a:lnTo>
                <a:lnTo>
                  <a:pt x="6297891" y="1243833"/>
                </a:lnTo>
                <a:lnTo>
                  <a:pt x="0" y="1243833"/>
                </a:lnTo>
                <a:lnTo>
                  <a:pt x="0" y="0"/>
                </a:lnTo>
                <a:close/>
              </a:path>
            </a:pathLst>
          </a:custGeom>
          <a:blipFill rotWithShape="1">
            <a:blip r:embed="rId10">
              <a:alphaModFix/>
            </a:blip>
            <a:stretch>
              <a:fillRect b="0" l="0" r="0" t="0"/>
            </a:stretch>
          </a:blipFill>
          <a:ln>
            <a:noFill/>
          </a:ln>
        </p:spPr>
      </p:sp>
      <p:sp>
        <p:nvSpPr>
          <p:cNvPr id="768" name="Google Shape;768;p19"/>
          <p:cNvSpPr/>
          <p:nvPr/>
        </p:nvSpPr>
        <p:spPr>
          <a:xfrm flipH="1">
            <a:off x="12531507" y="5679989"/>
            <a:ext cx="5343365" cy="4007524"/>
          </a:xfrm>
          <a:custGeom>
            <a:rect b="b" l="l" r="r" t="t"/>
            <a:pathLst>
              <a:path extrusionOk="0" h="4007524" w="5343365">
                <a:moveTo>
                  <a:pt x="5343365" y="0"/>
                </a:moveTo>
                <a:lnTo>
                  <a:pt x="0" y="0"/>
                </a:lnTo>
                <a:lnTo>
                  <a:pt x="0" y="4007524"/>
                </a:lnTo>
                <a:lnTo>
                  <a:pt x="5343365" y="4007524"/>
                </a:lnTo>
                <a:lnTo>
                  <a:pt x="5343365" y="0"/>
                </a:lnTo>
                <a:close/>
              </a:path>
            </a:pathLst>
          </a:custGeom>
          <a:blipFill rotWithShape="1">
            <a:blip r:embed="rId11">
              <a:alphaModFix/>
            </a:blip>
            <a:stretch>
              <a:fillRect b="0" l="0" r="0" t="0"/>
            </a:stretch>
          </a:blipFill>
          <a:ln>
            <a:noFill/>
          </a:ln>
        </p:spPr>
      </p:sp>
      <p:sp>
        <p:nvSpPr>
          <p:cNvPr id="769" name="Google Shape;769;p19"/>
          <p:cNvSpPr txBox="1"/>
          <p:nvPr/>
        </p:nvSpPr>
        <p:spPr>
          <a:xfrm>
            <a:off x="736524" y="2006050"/>
            <a:ext cx="13717500" cy="747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MARQUES, R. Levantamento de Requisitos no desenvolvimento de software. Cedro Technologies, 31 out. 2018. Disponível em: &lt;https://www.cedrotech.com/blog/levantamento-de-requisitos-e-desenvolvimento-de-softwares/&gt;. Acesso em: 26 out. 2023.</a:t>
            </a:r>
            <a:endParaRPr/>
          </a:p>
          <a:p>
            <a:pPr indent="0" lvl="0" marL="0" marR="0" rtl="0" algn="l">
              <a:lnSpc>
                <a:spcPct val="115000"/>
              </a:lnSpc>
              <a:spcBef>
                <a:spcPts val="0"/>
              </a:spcBef>
              <a:spcAft>
                <a:spcPts val="0"/>
              </a:spcAft>
              <a:buNone/>
            </a:pPr>
            <a:r>
              <a:t/>
            </a:r>
            <a:endParaRPr b="0" i="0" sz="20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MARCELA. O papel do Diagrama Entidade-Relacionamento na modelagem de dados. Disponível em: &lt;https://awari.com.br/diagrama-entidade-relacionamento/?utm_source=blog&amp;utm_campaign=projeto+blog&amp;utm_medium=O%20papel%20do%20Diagrama%20Entidade-Relacionamento%20na%20modelagem%20de%20dados&gt;. Acesso em: 26 out. 2023.</a:t>
            </a:r>
            <a:endParaRPr/>
          </a:p>
          <a:p>
            <a:pPr indent="0" lvl="0" marL="0" marR="0" rtl="0" algn="l">
              <a:lnSpc>
                <a:spcPct val="115000"/>
              </a:lnSpc>
              <a:spcBef>
                <a:spcPts val="0"/>
              </a:spcBef>
              <a:spcAft>
                <a:spcPts val="0"/>
              </a:spcAft>
              <a:buNone/>
            </a:pPr>
            <a:r>
              <a:t/>
            </a:r>
            <a:endParaRPr b="0" i="0" sz="20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Tutorial do Diagrama de Sequência: Guia completo com exemplos. Disponível em: &lt;https://www.google.com/amp/s/creately.com/blog/pt/diagrama/tutorial-do-diagrama-de-sequencia/amp/&gt;. </a:t>
            </a:r>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Acesso em: 26 out. 2023</a:t>
            </a:r>
            <a:endParaRPr/>
          </a:p>
          <a:p>
            <a:pPr indent="0" lvl="0" marL="0" marR="0" rtl="0" algn="l">
              <a:lnSpc>
                <a:spcPct val="115000"/>
              </a:lnSpc>
              <a:spcBef>
                <a:spcPts val="0"/>
              </a:spcBef>
              <a:spcAft>
                <a:spcPts val="0"/>
              </a:spcAft>
              <a:buNone/>
            </a:pPr>
            <a:r>
              <a:t/>
            </a:r>
            <a:endParaRPr b="0" i="0" sz="20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VENTURA, P. Entendendo o Diagrama de Classes da UML. Até o Momento, 16 jul. 2018. Disponível em: &lt;https://www.ateomomento.com.br/uml-diagrama-de-classes/&gt;. Acesso em: 26 out. 2023</a:t>
            </a:r>
            <a:endParaRPr/>
          </a:p>
          <a:p>
            <a:pPr indent="0" lvl="0" marL="0" marR="0" rtl="0" algn="l">
              <a:lnSpc>
                <a:spcPct val="115000"/>
              </a:lnSpc>
              <a:spcBef>
                <a:spcPts val="0"/>
              </a:spcBef>
              <a:spcAft>
                <a:spcPts val="0"/>
              </a:spcAft>
              <a:buNone/>
            </a:pPr>
            <a:r>
              <a:t/>
            </a:r>
            <a:endParaRPr b="0" i="0" sz="20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Disponível em: &lt;https://www.google.com/url?sa=t&amp;source=web&amp;rct=j&amp;opi=89978449&amp;url=https://repositorio.uniceub.br/jspui/bitstream/235/</a:t>
            </a:r>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4324/1/30550145.pdf&amp;ved=2ahUKEwjv6o7ciJSCAxVhIbkGHSd5DGs4ChAWegQIDxAB&amp;usg</a:t>
            </a:r>
            <a:endParaRPr/>
          </a:p>
          <a:p>
            <a:pPr indent="0" lvl="0" marL="0" marR="0" rtl="0" algn="l">
              <a:lnSpc>
                <a:spcPct val="115000"/>
              </a:lnSpc>
              <a:spcBef>
                <a:spcPts val="0"/>
              </a:spcBef>
              <a:spcAft>
                <a:spcPts val="0"/>
              </a:spcAft>
              <a:buNone/>
            </a:pPr>
            <a:r>
              <a:rPr b="0" i="0" lang="en-US" sz="2000" u="none" cap="none" strike="noStrike">
                <a:solidFill>
                  <a:srgbClr val="FFFFFF"/>
                </a:solidFill>
                <a:latin typeface="Poppins"/>
                <a:ea typeface="Poppins"/>
                <a:cs typeface="Poppins"/>
                <a:sym typeface="Poppins"/>
              </a:rPr>
              <a:t>=AOvVaw1CGoKfLBxjgmcvvDrWkuv5&gt;. Acesso em: 26 out. 2023.</a:t>
            </a:r>
            <a:endParaRPr/>
          </a:p>
          <a:p>
            <a:pPr indent="0" lvl="0" marL="0" marR="0" rtl="0" algn="l">
              <a:lnSpc>
                <a:spcPct val="115000"/>
              </a:lnSpc>
              <a:spcBef>
                <a:spcPts val="0"/>
              </a:spcBef>
              <a:spcAft>
                <a:spcPts val="0"/>
              </a:spcAft>
              <a:buNone/>
            </a:pPr>
            <a:r>
              <a:t/>
            </a:r>
            <a:endParaRPr b="0" i="0" sz="2000" u="none" cap="none" strike="noStrike">
              <a:solidFill>
                <a:srgbClr val="FFFFFF"/>
              </a:solidFill>
              <a:latin typeface="Poppins"/>
              <a:ea typeface="Poppins"/>
              <a:cs typeface="Poppins"/>
              <a:sym typeface="Poppins"/>
            </a:endParaRPr>
          </a:p>
        </p:txBody>
      </p:sp>
      <p:grpSp>
        <p:nvGrpSpPr>
          <p:cNvPr id="770" name="Google Shape;770;p19"/>
          <p:cNvGrpSpPr/>
          <p:nvPr/>
        </p:nvGrpSpPr>
        <p:grpSpPr>
          <a:xfrm>
            <a:off x="-2581269" y="827479"/>
            <a:ext cx="9126229" cy="1078995"/>
            <a:chOff x="0" y="0"/>
            <a:chExt cx="2403600" cy="284178"/>
          </a:xfrm>
        </p:grpSpPr>
        <p:sp>
          <p:nvSpPr>
            <p:cNvPr id="771" name="Google Shape;771;p19"/>
            <p:cNvSpPr/>
            <p:nvPr/>
          </p:nvSpPr>
          <p:spPr>
            <a:xfrm>
              <a:off x="0" y="0"/>
              <a:ext cx="2403548" cy="284178"/>
            </a:xfrm>
            <a:custGeom>
              <a:rect b="b" l="l" r="r" t="t"/>
              <a:pathLst>
                <a:path extrusionOk="0" h="284178" w="2403548">
                  <a:moveTo>
                    <a:pt x="84834" y="0"/>
                  </a:moveTo>
                  <a:lnTo>
                    <a:pt x="2318714" y="0"/>
                  </a:lnTo>
                  <a:cubicBezTo>
                    <a:pt x="2341213" y="0"/>
                    <a:pt x="2362791" y="8938"/>
                    <a:pt x="2378700" y="24847"/>
                  </a:cubicBezTo>
                  <a:cubicBezTo>
                    <a:pt x="2394610" y="40757"/>
                    <a:pt x="2403548" y="62335"/>
                    <a:pt x="2403548" y="84834"/>
                  </a:cubicBezTo>
                  <a:lnTo>
                    <a:pt x="2403548" y="199344"/>
                  </a:lnTo>
                  <a:cubicBezTo>
                    <a:pt x="2403548" y="246197"/>
                    <a:pt x="2365566" y="284178"/>
                    <a:pt x="2318714" y="284178"/>
                  </a:cubicBezTo>
                  <a:lnTo>
                    <a:pt x="84834" y="284178"/>
                  </a:lnTo>
                  <a:cubicBezTo>
                    <a:pt x="37981" y="284178"/>
                    <a:pt x="0" y="246197"/>
                    <a:pt x="0" y="199344"/>
                  </a:cubicBezTo>
                  <a:lnTo>
                    <a:pt x="0" y="84834"/>
                  </a:lnTo>
                  <a:cubicBezTo>
                    <a:pt x="0" y="37981"/>
                    <a:pt x="37981" y="0"/>
                    <a:pt x="84834" y="0"/>
                  </a:cubicBezTo>
                  <a:close/>
                </a:path>
              </a:pathLst>
            </a:custGeom>
            <a:gradFill>
              <a:gsLst>
                <a:gs pos="0">
                  <a:srgbClr val="2586AF">
                    <a:alpha val="49803"/>
                  </a:srgbClr>
                </a:gs>
                <a:gs pos="50000">
                  <a:srgbClr val="0F3566">
                    <a:alpha val="49803"/>
                  </a:srgbClr>
                </a:gs>
                <a:gs pos="100000">
                  <a:srgbClr val="0F3566">
                    <a:alpha val="4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txBox="1"/>
            <p:nvPr/>
          </p:nvSpPr>
          <p:spPr>
            <a:xfrm>
              <a:off x="0" y="0"/>
              <a:ext cx="2403600" cy="284100"/>
            </a:xfrm>
            <a:prstGeom prst="rect">
              <a:avLst/>
            </a:prstGeom>
            <a:noFill/>
            <a:ln>
              <a:noFill/>
            </a:ln>
          </p:spPr>
          <p:txBody>
            <a:bodyPr anchorCtr="0" anchor="ctr" bIns="50800" lIns="50800" spcFirstLastPara="1" rIns="50800" wrap="square" tIns="50800">
              <a:noAutofit/>
            </a:bodyPr>
            <a:lstStyle/>
            <a:p>
              <a:pPr indent="0" lvl="0" marL="0" marR="0" rtl="0" algn="ctr">
                <a:lnSpc>
                  <a:spcPct val="14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3" name="Google Shape;773;p19"/>
          <p:cNvSpPr/>
          <p:nvPr/>
        </p:nvSpPr>
        <p:spPr>
          <a:xfrm>
            <a:off x="6158294" y="642293"/>
            <a:ext cx="772815" cy="772815"/>
          </a:xfrm>
          <a:custGeom>
            <a:rect b="b" l="l" r="r" t="t"/>
            <a:pathLst>
              <a:path extrusionOk="0" h="772815" w="772815">
                <a:moveTo>
                  <a:pt x="0" y="0"/>
                </a:moveTo>
                <a:lnTo>
                  <a:pt x="772815" y="0"/>
                </a:lnTo>
                <a:lnTo>
                  <a:pt x="772815" y="772814"/>
                </a:lnTo>
                <a:lnTo>
                  <a:pt x="0" y="772814"/>
                </a:lnTo>
                <a:lnTo>
                  <a:pt x="0" y="0"/>
                </a:lnTo>
                <a:close/>
              </a:path>
            </a:pathLst>
          </a:custGeom>
          <a:blipFill rotWithShape="1">
            <a:blip r:embed="rId3">
              <a:alphaModFix/>
            </a:blip>
            <a:stretch>
              <a:fillRect b="0" l="0" r="0" t="0"/>
            </a:stretch>
          </a:blipFill>
          <a:ln>
            <a:noFill/>
          </a:ln>
        </p:spPr>
      </p:sp>
      <p:sp>
        <p:nvSpPr>
          <p:cNvPr id="774" name="Google Shape;774;p19"/>
          <p:cNvSpPr txBox="1"/>
          <p:nvPr/>
        </p:nvSpPr>
        <p:spPr>
          <a:xfrm>
            <a:off x="1392621" y="929137"/>
            <a:ext cx="44136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Referências</a:t>
            </a:r>
            <a:endParaR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sp>
        <p:nvSpPr>
          <p:cNvPr name="Freeform 5" id="5"/>
          <p:cNvSpPr/>
          <p:nvPr/>
        </p:nvSpPr>
        <p:spPr>
          <a:xfrm flipH="false" flipV="false" rot="0">
            <a:off x="1028700" y="886361"/>
            <a:ext cx="772815" cy="772815"/>
          </a:xfrm>
          <a:custGeom>
            <a:avLst/>
            <a:gdLst/>
            <a:ahLst/>
            <a:cxnLst/>
            <a:rect r="r" b="b" t="t" l="l"/>
            <a:pathLst>
              <a:path h="772815" w="772815">
                <a:moveTo>
                  <a:pt x="0" y="0"/>
                </a:moveTo>
                <a:lnTo>
                  <a:pt x="772815" y="0"/>
                </a:lnTo>
                <a:lnTo>
                  <a:pt x="772815" y="772815"/>
                </a:lnTo>
                <a:lnTo>
                  <a:pt x="0" y="772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67244" y="8284987"/>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515197" y="4659313"/>
            <a:ext cx="8609906"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Inter Bold"/>
              </a:rPr>
              <a:t>Obrigado pela atenção!</a:t>
            </a:r>
          </a:p>
        </p:txBody>
      </p:sp>
      <p:grpSp>
        <p:nvGrpSpPr>
          <p:cNvPr name="Group 9" id="9"/>
          <p:cNvGrpSpPr/>
          <p:nvPr/>
        </p:nvGrpSpPr>
        <p:grpSpPr>
          <a:xfrm rot="0">
            <a:off x="12726246" y="-257409"/>
            <a:ext cx="6221144" cy="3015147"/>
            <a:chOff x="0" y="0"/>
            <a:chExt cx="8294859" cy="4020197"/>
          </a:xfrm>
        </p:grpSpPr>
        <p:grpSp>
          <p:nvGrpSpPr>
            <p:cNvPr name="Group 10" id="10"/>
            <p:cNvGrpSpPr/>
            <p:nvPr/>
          </p:nvGrpSpPr>
          <p:grpSpPr>
            <a:xfrm rot="0">
              <a:off x="299355" y="705618"/>
              <a:ext cx="7538618" cy="1818909"/>
              <a:chOff x="0" y="0"/>
              <a:chExt cx="3788122" cy="913994"/>
            </a:xfrm>
          </p:grpSpPr>
          <p:sp>
            <p:nvSpPr>
              <p:cNvPr name="Freeform 11" id="1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12" id="1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13" id="13"/>
            <p:cNvGrpSpPr/>
            <p:nvPr/>
          </p:nvGrpSpPr>
          <p:grpSpPr>
            <a:xfrm rot="0">
              <a:off x="456886" y="598932"/>
              <a:ext cx="7381087" cy="1818909"/>
              <a:chOff x="0" y="0"/>
              <a:chExt cx="3708963" cy="913994"/>
            </a:xfrm>
          </p:grpSpPr>
          <p:sp>
            <p:nvSpPr>
              <p:cNvPr name="Freeform 14" id="1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15" id="1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16" id="1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17" id="1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6">
                <a:extLst>
                  <a:ext uri="{96DAC541-7B7A-43D3-8B79-37D633B846F1}">
                    <asvg:svgBlip xmlns:asvg="http://schemas.microsoft.com/office/drawing/2016/SVG/main" r:embed="rId7"/>
                  </a:ext>
                </a:extLst>
              </a:blip>
              <a:stretch>
                <a:fillRect l="0" t="-130824" r="0" b="0"/>
              </a:stretch>
            </a:blipFill>
          </p:spPr>
        </p:sp>
        <p:sp>
          <p:nvSpPr>
            <p:cNvPr name="TextBox 18" id="1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19" id="1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8"/>
              <a:stretch>
                <a:fillRect l="0" t="0" r="-113982" b="0"/>
              </a:stretch>
            </a:blipFill>
          </p:spPr>
        </p:sp>
        <p:sp>
          <p:nvSpPr>
            <p:cNvPr name="Freeform 20" id="2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1">
                <a:alphaModFix amt="99000"/>
                <a:extLst>
                  <a:ext uri="{96DAC541-7B7A-43D3-8B79-37D633B846F1}">
                    <asvg:svgBlip xmlns:asvg="http://schemas.microsoft.com/office/drawing/2016/SVG/main" r:embed="rId12"/>
                  </a:ext>
                </a:extLst>
              </a:blip>
              <a:stretch>
                <a:fillRect l="-233704" t="-64506" r="0" b="0"/>
              </a:stretch>
            </a:blipFill>
          </p:spPr>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586AF"/>
            </a:gs>
            <a:gs pos="100000">
              <a:srgbClr val="004AAD"/>
            </a:gs>
          </a:gsLst>
          <a:lin ang="2100119" scaled="0"/>
        </a:gradFill>
      </p:bgPr>
    </p:bg>
    <p:spTree>
      <p:nvGrpSpPr>
        <p:cNvPr id="775" name="Shape 775"/>
        <p:cNvGrpSpPr/>
        <p:nvPr/>
      </p:nvGrpSpPr>
      <p:grpSpPr>
        <a:xfrm>
          <a:off x="0" y="0"/>
          <a:ext cx="0" cy="0"/>
          <a:chOff x="0" y="0"/>
          <a:chExt cx="0" cy="0"/>
        </a:xfrm>
      </p:grpSpPr>
      <p:sp>
        <p:nvSpPr>
          <p:cNvPr id="776" name="Google Shape;776;p20"/>
          <p:cNvSpPr txBox="1"/>
          <p:nvPr/>
        </p:nvSpPr>
        <p:spPr>
          <a:xfrm>
            <a:off x="526182" y="530048"/>
            <a:ext cx="17178600" cy="97647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Reconhecimentos e Direitos Autorais</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@autores: [Arthur Salim da Costa, Emanoel Silva Lima, Joel da Silva Pereira Filho, Rosivânia da Silva Viana]</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@contato: [arthur.salim@discente.ufma.com, silva.emanoel@discente.ufma.br, joel.pereira@discente.ufma.com, rs.viana@discente.ufma.br]</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@data última versão: 09/12/2023</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@versão: 1.0</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@outros repositórios: [https://github.com/joelbrs/EducaTech, https://github.com/joelbrs/EducaTech_Front]</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@Agradecimentos: Universidade Federal do Maranhão (UFMA), Professor Doutor Thales Levi Azevedo Valente, e colegas de curso.</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@Copyright/License</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Este material é resultado de um trabalho acadêmico para a disciplina PROJETO E DESENVOLVIMENTO DE SOFTWARE,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Copyright © 2023 Educational Material</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Este material está licenciado sob a Licença MIT. É permitido o uso, cópia, modificação e distribuição deste material para qualquer fim, desde que acompanhado deste aviso de direitos autorais.</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None/>
            </a:pPr>
            <a:r>
              <a:rPr i="0" lang="en-US" sz="1800" u="none" cap="none" strike="noStrike">
                <a:solidFill>
                  <a:srgbClr val="FFFFFF"/>
                </a:solidFill>
                <a:latin typeface="Poppins"/>
                <a:ea typeface="Poppins"/>
                <a:cs typeface="Poppins"/>
                <a:sym typeface="Poppins"/>
              </a:rPr>
              <a:t>Para mais informações sobre a Licença MIT: https://opensource.org/licenses/MIT.</a:t>
            </a:r>
            <a:endParaRPr sz="1800">
              <a:latin typeface="Poppins"/>
              <a:ea typeface="Poppins"/>
              <a:cs typeface="Poppins"/>
              <a:sym typeface="Poppins"/>
            </a:endParaRPr>
          </a:p>
          <a:p>
            <a:pPr indent="0" lvl="0" marL="0" marR="0" rtl="0" algn="just">
              <a:lnSpc>
                <a:spcPct val="100000"/>
              </a:lnSpc>
              <a:spcBef>
                <a:spcPts val="0"/>
              </a:spcBef>
              <a:spcAft>
                <a:spcPts val="0"/>
              </a:spcAft>
              <a:buNone/>
            </a:pPr>
            <a:r>
              <a:t/>
            </a:r>
            <a:endParaRPr i="0" sz="1800" u="none" cap="none" strike="noStrike">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1238597" y="-1650414"/>
            <a:ext cx="8583270" cy="13182108"/>
            <a:chOff x="0" y="0"/>
            <a:chExt cx="2260614" cy="3471831"/>
          </a:xfrm>
        </p:grpSpPr>
        <p:sp>
          <p:nvSpPr>
            <p:cNvPr name="Freeform 6" id="6"/>
            <p:cNvSpPr/>
            <p:nvPr/>
          </p:nvSpPr>
          <p:spPr>
            <a:xfrm flipH="false" flipV="false" rot="0">
              <a:off x="0" y="0"/>
              <a:ext cx="2260614" cy="3471831"/>
            </a:xfrm>
            <a:custGeom>
              <a:avLst/>
              <a:gdLst/>
              <a:ahLst/>
              <a:cxnLst/>
              <a:rect r="r" b="b" t="t" l="l"/>
              <a:pathLst>
                <a:path h="3471831" w="2260614">
                  <a:moveTo>
                    <a:pt x="0" y="0"/>
                  </a:moveTo>
                  <a:lnTo>
                    <a:pt x="2260614" y="0"/>
                  </a:lnTo>
                  <a:lnTo>
                    <a:pt x="2260614" y="3471831"/>
                  </a:lnTo>
                  <a:lnTo>
                    <a:pt x="0" y="3471831"/>
                  </a:lnTo>
                  <a:close/>
                </a:path>
              </a:pathLst>
            </a:custGeom>
            <a:solidFill>
              <a:srgbClr val="034487"/>
            </a:solidFill>
          </p:spPr>
        </p:sp>
        <p:sp>
          <p:nvSpPr>
            <p:cNvPr name="TextBox 7" id="7"/>
            <p:cNvSpPr txBox="true"/>
            <p:nvPr/>
          </p:nvSpPr>
          <p:spPr>
            <a:xfrm>
              <a:off x="0" y="0"/>
              <a:ext cx="2260614"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391466" y="8853128"/>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1083166"/>
            </a:xfrm>
            <a:prstGeom prst="rect">
              <a:avLst/>
            </a:prstGeom>
          </p:spPr>
          <p:txBody>
            <a:bodyPr anchor="t" rtlCol="false" tIns="0" lIns="0" bIns="0" rIns="0">
              <a:spAutoFit/>
            </a:bodyPr>
            <a:lstStyle/>
            <a:p>
              <a:pPr algn="ctr">
                <a:lnSpc>
                  <a:spcPts val="3328"/>
                </a:lnSpc>
              </a:pPr>
              <a:r>
                <a:rPr lang="en-US" sz="2377">
                  <a:solidFill>
                    <a:srgbClr val="FFFFFF"/>
                  </a:solidFill>
                  <a:latin typeface="Poppins Bold"/>
                </a:rPr>
                <a:t>05</a:t>
              </a:r>
            </a:p>
            <a:p>
              <a:pPr algn="ctr">
                <a:lnSpc>
                  <a:spcPts val="3328"/>
                </a:lnSpc>
                <a:spcBef>
                  <a:spcPct val="0"/>
                </a:spcBef>
              </a:pPr>
            </a:p>
          </p:txBody>
        </p:sp>
      </p:grpSp>
      <p:grpSp>
        <p:nvGrpSpPr>
          <p:cNvPr name="Group 17" id="17"/>
          <p:cNvGrpSpPr/>
          <p:nvPr/>
        </p:nvGrpSpPr>
        <p:grpSpPr>
          <a:xfrm rot="0">
            <a:off x="-2581269" y="827479"/>
            <a:ext cx="12287522" cy="1078989"/>
            <a:chOff x="0" y="0"/>
            <a:chExt cx="3236220" cy="284178"/>
          </a:xfrm>
        </p:grpSpPr>
        <p:sp>
          <p:nvSpPr>
            <p:cNvPr name="Freeform 18" id="18"/>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19" id="19"/>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20" id="20"/>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654056">
            <a:off x="12130364" y="692354"/>
            <a:ext cx="4985150" cy="11357353"/>
            <a:chOff x="0" y="0"/>
            <a:chExt cx="1312961" cy="2991237"/>
          </a:xfrm>
        </p:grpSpPr>
        <p:sp>
          <p:nvSpPr>
            <p:cNvPr name="Freeform 22" id="22"/>
            <p:cNvSpPr/>
            <p:nvPr/>
          </p:nvSpPr>
          <p:spPr>
            <a:xfrm flipH="false" flipV="false" rot="0">
              <a:off x="0" y="0"/>
              <a:ext cx="1312961" cy="2991237"/>
            </a:xfrm>
            <a:custGeom>
              <a:avLst/>
              <a:gdLst/>
              <a:ahLst/>
              <a:cxnLst/>
              <a:rect r="r" b="b" t="t" l="l"/>
              <a:pathLst>
                <a:path h="2991237" w="1312961">
                  <a:moveTo>
                    <a:pt x="0" y="0"/>
                  </a:moveTo>
                  <a:lnTo>
                    <a:pt x="1312961" y="0"/>
                  </a:lnTo>
                  <a:lnTo>
                    <a:pt x="1312961" y="2991237"/>
                  </a:lnTo>
                  <a:lnTo>
                    <a:pt x="0" y="2991237"/>
                  </a:lnTo>
                  <a:close/>
                </a:path>
              </a:pathLst>
            </a:custGeom>
            <a:solidFill>
              <a:srgbClr val="0F3566"/>
            </a:solidFill>
          </p:spPr>
        </p:sp>
        <p:sp>
          <p:nvSpPr>
            <p:cNvPr name="TextBox 23" id="23"/>
            <p:cNvSpPr txBox="true"/>
            <p:nvPr/>
          </p:nvSpPr>
          <p:spPr>
            <a:xfrm>
              <a:off x="0" y="0"/>
              <a:ext cx="1312961" cy="2991237"/>
            </a:xfrm>
            <a:prstGeom prst="rect">
              <a:avLst/>
            </a:prstGeom>
          </p:spPr>
          <p:txBody>
            <a:bodyPr anchor="ctr" rtlCol="false" tIns="50800" lIns="50800" bIns="50800" rIns="50800"/>
            <a:lstStyle/>
            <a:p>
              <a:pPr algn="ctr">
                <a:lnSpc>
                  <a:spcPts val="2540"/>
                </a:lnSpc>
              </a:pPr>
            </a:p>
          </p:txBody>
        </p:sp>
      </p:grpSp>
      <p:grpSp>
        <p:nvGrpSpPr>
          <p:cNvPr name="Group 24" id="24"/>
          <p:cNvGrpSpPr/>
          <p:nvPr/>
        </p:nvGrpSpPr>
        <p:grpSpPr>
          <a:xfrm rot="0">
            <a:off x="12726246" y="-257409"/>
            <a:ext cx="6221144" cy="3015147"/>
            <a:chOff x="0" y="0"/>
            <a:chExt cx="8294859" cy="4020197"/>
          </a:xfrm>
        </p:grpSpPr>
        <p:grpSp>
          <p:nvGrpSpPr>
            <p:cNvPr name="Group 25" id="25"/>
            <p:cNvGrpSpPr/>
            <p:nvPr/>
          </p:nvGrpSpPr>
          <p:grpSpPr>
            <a:xfrm rot="0">
              <a:off x="299355" y="705618"/>
              <a:ext cx="7538618" cy="1818909"/>
              <a:chOff x="0" y="0"/>
              <a:chExt cx="3788122" cy="913994"/>
            </a:xfrm>
          </p:grpSpPr>
          <p:sp>
            <p:nvSpPr>
              <p:cNvPr name="Freeform 26" id="26"/>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7" id="27"/>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8" id="28"/>
            <p:cNvGrpSpPr/>
            <p:nvPr/>
          </p:nvGrpSpPr>
          <p:grpSpPr>
            <a:xfrm rot="0">
              <a:off x="456886" y="598932"/>
              <a:ext cx="7381087" cy="1818909"/>
              <a:chOff x="0" y="0"/>
              <a:chExt cx="3708963" cy="913994"/>
            </a:xfrm>
          </p:grpSpPr>
          <p:sp>
            <p:nvSpPr>
              <p:cNvPr name="Freeform 29" id="29"/>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30" id="30"/>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31" id="31"/>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32" id="32"/>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33" id="33"/>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4" id="34"/>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5" id="35"/>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7" id="37"/>
          <p:cNvSpPr/>
          <p:nvPr/>
        </p:nvSpPr>
        <p:spPr>
          <a:xfrm flipH="false" flipV="false" rot="0">
            <a:off x="1028700" y="2802595"/>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1028700" y="5916469"/>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10535201" y="2553502"/>
            <a:ext cx="7280820" cy="5915666"/>
          </a:xfrm>
          <a:custGeom>
            <a:avLst/>
            <a:gdLst/>
            <a:ahLst/>
            <a:cxnLst/>
            <a:rect r="r" b="b" t="t" l="l"/>
            <a:pathLst>
              <a:path h="5915666" w="7280820">
                <a:moveTo>
                  <a:pt x="0" y="0"/>
                </a:moveTo>
                <a:lnTo>
                  <a:pt x="7280820" y="0"/>
                </a:lnTo>
                <a:lnTo>
                  <a:pt x="7280820" y="5915667"/>
                </a:lnTo>
                <a:lnTo>
                  <a:pt x="0" y="5915667"/>
                </a:lnTo>
                <a:lnTo>
                  <a:pt x="0" y="0"/>
                </a:lnTo>
                <a:close/>
              </a:path>
            </a:pathLst>
          </a:custGeom>
          <a:blipFill>
            <a:blip r:embed="rId18"/>
            <a:stretch>
              <a:fillRect l="0" t="0" r="0" b="0"/>
            </a:stretch>
          </a:blipFill>
        </p:spPr>
      </p:sp>
      <p:sp>
        <p:nvSpPr>
          <p:cNvPr name="TextBox 40" id="40"/>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Justificativa e Motivações </a:t>
            </a:r>
          </a:p>
        </p:txBody>
      </p:sp>
      <p:sp>
        <p:nvSpPr>
          <p:cNvPr name="TextBox 41" id="41"/>
          <p:cNvSpPr txBox="true"/>
          <p:nvPr/>
        </p:nvSpPr>
        <p:spPr>
          <a:xfrm rot="0">
            <a:off x="1865922" y="2688295"/>
            <a:ext cx="8431154" cy="3209925"/>
          </a:xfrm>
          <a:prstGeom prst="rect">
            <a:avLst/>
          </a:prstGeom>
        </p:spPr>
        <p:txBody>
          <a:bodyPr anchor="t" rtlCol="false" tIns="0" lIns="0" bIns="0" rIns="0">
            <a:spAutoFit/>
          </a:bodyPr>
          <a:lstStyle/>
          <a:p>
            <a:pPr>
              <a:lnSpc>
                <a:spcPts val="4200"/>
              </a:lnSpc>
            </a:pPr>
            <a:r>
              <a:rPr lang="en-US" sz="3000">
                <a:solidFill>
                  <a:srgbClr val="FFFFFF"/>
                </a:solidFill>
                <a:latin typeface="Poppins"/>
              </a:rPr>
              <a:t>Acesso Amplo e Conveniência: Facilita o acesso aos cursos independentemente da localização geográfica dos alunos, proporcionando flexibilidade e conveniência.</a:t>
            </a:r>
          </a:p>
          <a:p>
            <a:pPr>
              <a:lnSpc>
                <a:spcPts val="4200"/>
              </a:lnSpc>
              <a:spcBef>
                <a:spcPct val="0"/>
              </a:spcBef>
            </a:pPr>
          </a:p>
        </p:txBody>
      </p:sp>
      <p:sp>
        <p:nvSpPr>
          <p:cNvPr name="TextBox 42" id="42"/>
          <p:cNvSpPr txBox="true"/>
          <p:nvPr/>
        </p:nvSpPr>
        <p:spPr>
          <a:xfrm rot="0">
            <a:off x="1865922" y="5792644"/>
            <a:ext cx="8245788" cy="267652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Poppins"/>
              </a:rPr>
              <a:t>Facilidade de Navegação e Interatividade: Oferece uma interface intuitiva que facilita a navegação pelos cursos e recursos, promovendo interação e colaboração entre os participantes.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1238597" y="-1650414"/>
            <a:ext cx="8583270" cy="13182108"/>
            <a:chOff x="0" y="0"/>
            <a:chExt cx="2260614" cy="3471831"/>
          </a:xfrm>
        </p:grpSpPr>
        <p:sp>
          <p:nvSpPr>
            <p:cNvPr name="Freeform 6" id="6"/>
            <p:cNvSpPr/>
            <p:nvPr/>
          </p:nvSpPr>
          <p:spPr>
            <a:xfrm flipH="false" flipV="false" rot="0">
              <a:off x="0" y="0"/>
              <a:ext cx="2260614" cy="3471831"/>
            </a:xfrm>
            <a:custGeom>
              <a:avLst/>
              <a:gdLst/>
              <a:ahLst/>
              <a:cxnLst/>
              <a:rect r="r" b="b" t="t" l="l"/>
              <a:pathLst>
                <a:path h="3471831" w="2260614">
                  <a:moveTo>
                    <a:pt x="0" y="0"/>
                  </a:moveTo>
                  <a:lnTo>
                    <a:pt x="2260614" y="0"/>
                  </a:lnTo>
                  <a:lnTo>
                    <a:pt x="2260614" y="3471831"/>
                  </a:lnTo>
                  <a:lnTo>
                    <a:pt x="0" y="3471831"/>
                  </a:lnTo>
                  <a:close/>
                </a:path>
              </a:pathLst>
            </a:custGeom>
            <a:solidFill>
              <a:srgbClr val="034487"/>
            </a:solidFill>
          </p:spPr>
        </p:sp>
        <p:sp>
          <p:nvSpPr>
            <p:cNvPr name="TextBox 7" id="7"/>
            <p:cNvSpPr txBox="true"/>
            <p:nvPr/>
          </p:nvSpPr>
          <p:spPr>
            <a:xfrm>
              <a:off x="0" y="0"/>
              <a:ext cx="2260614"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391466" y="8853128"/>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1083166"/>
            </a:xfrm>
            <a:prstGeom prst="rect">
              <a:avLst/>
            </a:prstGeom>
          </p:spPr>
          <p:txBody>
            <a:bodyPr anchor="t" rtlCol="false" tIns="0" lIns="0" bIns="0" rIns="0">
              <a:spAutoFit/>
            </a:bodyPr>
            <a:lstStyle/>
            <a:p>
              <a:pPr algn="ctr">
                <a:lnSpc>
                  <a:spcPts val="3328"/>
                </a:lnSpc>
              </a:pPr>
              <a:r>
                <a:rPr lang="en-US" sz="2377">
                  <a:solidFill>
                    <a:srgbClr val="FFFFFF"/>
                  </a:solidFill>
                  <a:latin typeface="Poppins Bold"/>
                </a:rPr>
                <a:t>06</a:t>
              </a:r>
            </a:p>
            <a:p>
              <a:pPr algn="ctr">
                <a:lnSpc>
                  <a:spcPts val="3328"/>
                </a:lnSpc>
                <a:spcBef>
                  <a:spcPct val="0"/>
                </a:spcBef>
              </a:pPr>
            </a:p>
          </p:txBody>
        </p:sp>
      </p:grpSp>
      <p:grpSp>
        <p:nvGrpSpPr>
          <p:cNvPr name="Group 17" id="17"/>
          <p:cNvGrpSpPr/>
          <p:nvPr/>
        </p:nvGrpSpPr>
        <p:grpSpPr>
          <a:xfrm rot="0">
            <a:off x="-2581269" y="827479"/>
            <a:ext cx="12287522" cy="1078989"/>
            <a:chOff x="0" y="0"/>
            <a:chExt cx="3236220" cy="284178"/>
          </a:xfrm>
        </p:grpSpPr>
        <p:sp>
          <p:nvSpPr>
            <p:cNvPr name="Freeform 18" id="18"/>
            <p:cNvSpPr/>
            <p:nvPr/>
          </p:nvSpPr>
          <p:spPr>
            <a:xfrm flipH="false" flipV="false" rot="0">
              <a:off x="0" y="0"/>
              <a:ext cx="3236220" cy="284178"/>
            </a:xfrm>
            <a:custGeom>
              <a:avLst/>
              <a:gdLst/>
              <a:ahLst/>
              <a:cxnLst/>
              <a:rect r="r" b="b" t="t" l="l"/>
              <a:pathLst>
                <a:path h="284178" w="3236220">
                  <a:moveTo>
                    <a:pt x="63006" y="0"/>
                  </a:moveTo>
                  <a:lnTo>
                    <a:pt x="3173213" y="0"/>
                  </a:lnTo>
                  <a:cubicBezTo>
                    <a:pt x="3189924" y="0"/>
                    <a:pt x="3205950" y="6638"/>
                    <a:pt x="3217766" y="18454"/>
                  </a:cubicBezTo>
                  <a:cubicBezTo>
                    <a:pt x="3229582" y="30270"/>
                    <a:pt x="3236220" y="46296"/>
                    <a:pt x="3236220" y="63006"/>
                  </a:cubicBezTo>
                  <a:lnTo>
                    <a:pt x="3236220" y="221172"/>
                  </a:lnTo>
                  <a:cubicBezTo>
                    <a:pt x="3236220" y="237882"/>
                    <a:pt x="3229582" y="253908"/>
                    <a:pt x="3217766" y="265724"/>
                  </a:cubicBezTo>
                  <a:cubicBezTo>
                    <a:pt x="3205950" y="277540"/>
                    <a:pt x="3189924" y="284178"/>
                    <a:pt x="3173213" y="284178"/>
                  </a:cubicBezTo>
                  <a:lnTo>
                    <a:pt x="63006" y="284178"/>
                  </a:lnTo>
                  <a:cubicBezTo>
                    <a:pt x="28209" y="284178"/>
                    <a:pt x="0" y="255969"/>
                    <a:pt x="0" y="221172"/>
                  </a:cubicBezTo>
                  <a:lnTo>
                    <a:pt x="0" y="63006"/>
                  </a:lnTo>
                  <a:cubicBezTo>
                    <a:pt x="0" y="28209"/>
                    <a:pt x="28209" y="0"/>
                    <a:pt x="63006"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19" id="19"/>
            <p:cNvSpPr txBox="true"/>
            <p:nvPr/>
          </p:nvSpPr>
          <p:spPr>
            <a:xfrm>
              <a:off x="0" y="0"/>
              <a:ext cx="3236220" cy="284178"/>
            </a:xfrm>
            <a:prstGeom prst="rect">
              <a:avLst/>
            </a:prstGeom>
          </p:spPr>
          <p:txBody>
            <a:bodyPr anchor="ctr" rtlCol="false" tIns="50800" lIns="50800" bIns="50800" rIns="50800"/>
            <a:lstStyle/>
            <a:p>
              <a:pPr algn="ctr">
                <a:lnSpc>
                  <a:spcPts val="2540"/>
                </a:lnSpc>
              </a:pPr>
            </a:p>
          </p:txBody>
        </p:sp>
      </p:grpSp>
      <p:sp>
        <p:nvSpPr>
          <p:cNvPr name="Freeform 20" id="20"/>
          <p:cNvSpPr/>
          <p:nvPr/>
        </p:nvSpPr>
        <p:spPr>
          <a:xfrm flipH="false" flipV="false" rot="0">
            <a:off x="9338895"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654056">
            <a:off x="12130364" y="692354"/>
            <a:ext cx="4985150" cy="11357353"/>
            <a:chOff x="0" y="0"/>
            <a:chExt cx="1312961" cy="2991237"/>
          </a:xfrm>
        </p:grpSpPr>
        <p:sp>
          <p:nvSpPr>
            <p:cNvPr name="Freeform 22" id="22"/>
            <p:cNvSpPr/>
            <p:nvPr/>
          </p:nvSpPr>
          <p:spPr>
            <a:xfrm flipH="false" flipV="false" rot="0">
              <a:off x="0" y="0"/>
              <a:ext cx="1312961" cy="2991237"/>
            </a:xfrm>
            <a:custGeom>
              <a:avLst/>
              <a:gdLst/>
              <a:ahLst/>
              <a:cxnLst/>
              <a:rect r="r" b="b" t="t" l="l"/>
              <a:pathLst>
                <a:path h="2991237" w="1312961">
                  <a:moveTo>
                    <a:pt x="0" y="0"/>
                  </a:moveTo>
                  <a:lnTo>
                    <a:pt x="1312961" y="0"/>
                  </a:lnTo>
                  <a:lnTo>
                    <a:pt x="1312961" y="2991237"/>
                  </a:lnTo>
                  <a:lnTo>
                    <a:pt x="0" y="2991237"/>
                  </a:lnTo>
                  <a:close/>
                </a:path>
              </a:pathLst>
            </a:custGeom>
            <a:solidFill>
              <a:srgbClr val="0F3566"/>
            </a:solidFill>
          </p:spPr>
        </p:sp>
        <p:sp>
          <p:nvSpPr>
            <p:cNvPr name="TextBox 23" id="23"/>
            <p:cNvSpPr txBox="true"/>
            <p:nvPr/>
          </p:nvSpPr>
          <p:spPr>
            <a:xfrm>
              <a:off x="0" y="0"/>
              <a:ext cx="1312961" cy="2991237"/>
            </a:xfrm>
            <a:prstGeom prst="rect">
              <a:avLst/>
            </a:prstGeom>
          </p:spPr>
          <p:txBody>
            <a:bodyPr anchor="ctr" rtlCol="false" tIns="50800" lIns="50800" bIns="50800" rIns="50800"/>
            <a:lstStyle/>
            <a:p>
              <a:pPr algn="ctr">
                <a:lnSpc>
                  <a:spcPts val="2540"/>
                </a:lnSpc>
              </a:pPr>
            </a:p>
          </p:txBody>
        </p:sp>
      </p:grpSp>
      <p:grpSp>
        <p:nvGrpSpPr>
          <p:cNvPr name="Group 24" id="24"/>
          <p:cNvGrpSpPr/>
          <p:nvPr/>
        </p:nvGrpSpPr>
        <p:grpSpPr>
          <a:xfrm rot="0">
            <a:off x="12726246" y="-257409"/>
            <a:ext cx="6221144" cy="3015147"/>
            <a:chOff x="0" y="0"/>
            <a:chExt cx="8294859" cy="4020197"/>
          </a:xfrm>
        </p:grpSpPr>
        <p:grpSp>
          <p:nvGrpSpPr>
            <p:cNvPr name="Group 25" id="25"/>
            <p:cNvGrpSpPr/>
            <p:nvPr/>
          </p:nvGrpSpPr>
          <p:grpSpPr>
            <a:xfrm rot="0">
              <a:off x="299355" y="705618"/>
              <a:ext cx="7538618" cy="1818909"/>
              <a:chOff x="0" y="0"/>
              <a:chExt cx="3788122" cy="913994"/>
            </a:xfrm>
          </p:grpSpPr>
          <p:sp>
            <p:nvSpPr>
              <p:cNvPr name="Freeform 26" id="26"/>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7" id="27"/>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8" id="28"/>
            <p:cNvGrpSpPr/>
            <p:nvPr/>
          </p:nvGrpSpPr>
          <p:grpSpPr>
            <a:xfrm rot="0">
              <a:off x="456886" y="598932"/>
              <a:ext cx="7381087" cy="1818909"/>
              <a:chOff x="0" y="0"/>
              <a:chExt cx="3708963" cy="913994"/>
            </a:xfrm>
          </p:grpSpPr>
          <p:sp>
            <p:nvSpPr>
              <p:cNvPr name="Freeform 29" id="29"/>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30" id="30"/>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31" id="31"/>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32" id="32"/>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33" id="33"/>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4" id="34"/>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5" id="35"/>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7" id="37"/>
          <p:cNvSpPr/>
          <p:nvPr/>
        </p:nvSpPr>
        <p:spPr>
          <a:xfrm flipH="false" flipV="false" rot="0">
            <a:off x="1028700" y="2802595"/>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9725302" y="2492471"/>
            <a:ext cx="8321753" cy="6293326"/>
          </a:xfrm>
          <a:custGeom>
            <a:avLst/>
            <a:gdLst/>
            <a:ahLst/>
            <a:cxnLst/>
            <a:rect r="r" b="b" t="t" l="l"/>
            <a:pathLst>
              <a:path h="6293326" w="8321753">
                <a:moveTo>
                  <a:pt x="0" y="0"/>
                </a:moveTo>
                <a:lnTo>
                  <a:pt x="8321754" y="0"/>
                </a:lnTo>
                <a:lnTo>
                  <a:pt x="8321754" y="6293326"/>
                </a:lnTo>
                <a:lnTo>
                  <a:pt x="0" y="6293326"/>
                </a:lnTo>
                <a:lnTo>
                  <a:pt x="0" y="0"/>
                </a:lnTo>
                <a:close/>
              </a:path>
            </a:pathLst>
          </a:custGeom>
          <a:blipFill>
            <a:blip r:embed="rId18"/>
            <a:stretch>
              <a:fillRect l="0" t="0" r="0" b="0"/>
            </a:stretch>
          </a:blipFill>
        </p:spPr>
      </p:sp>
      <p:sp>
        <p:nvSpPr>
          <p:cNvPr name="TextBox 39" id="39"/>
          <p:cNvSpPr txBox="true"/>
          <p:nvPr/>
        </p:nvSpPr>
        <p:spPr>
          <a:xfrm rot="0">
            <a:off x="1392621" y="929137"/>
            <a:ext cx="7896100"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Justificativa e Motivações </a:t>
            </a:r>
          </a:p>
        </p:txBody>
      </p:sp>
      <p:sp>
        <p:nvSpPr>
          <p:cNvPr name="TextBox 40" id="40"/>
          <p:cNvSpPr txBox="true"/>
          <p:nvPr/>
        </p:nvSpPr>
        <p:spPr>
          <a:xfrm rot="0">
            <a:off x="1865922" y="2672013"/>
            <a:ext cx="7472973" cy="3743325"/>
          </a:xfrm>
          <a:prstGeom prst="rect">
            <a:avLst/>
          </a:prstGeom>
        </p:spPr>
        <p:txBody>
          <a:bodyPr anchor="t" rtlCol="false" tIns="0" lIns="0" bIns="0" rIns="0">
            <a:spAutoFit/>
          </a:bodyPr>
          <a:lstStyle/>
          <a:p>
            <a:pPr>
              <a:lnSpc>
                <a:spcPts val="4200"/>
              </a:lnSpc>
            </a:pPr>
            <a:r>
              <a:rPr lang="en-US" sz="3000">
                <a:solidFill>
                  <a:srgbClr val="FFFFFF"/>
                </a:solidFill>
                <a:latin typeface="Poppins"/>
              </a:rPr>
              <a:t>Escalabilidade: Capacidade de expansão para atender ao aumento da demanda, garantindo que a plataforma seja capaz de suportar um grande número de usuários e cursos, conforme determinado.</a:t>
            </a:r>
          </a:p>
          <a:p>
            <a:pPr>
              <a:lnSpc>
                <a:spcPts val="42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7136211" y="9219206"/>
            <a:ext cx="648875" cy="648875"/>
          </a:xfrm>
          <a:custGeom>
            <a:avLst/>
            <a:gdLst/>
            <a:ahLst/>
            <a:cxnLst/>
            <a:rect r="r" b="b" t="t" l="l"/>
            <a:pathLst>
              <a:path h="648875" w="648875">
                <a:moveTo>
                  <a:pt x="0" y="0"/>
                </a:moveTo>
                <a:lnTo>
                  <a:pt x="648875" y="0"/>
                </a:lnTo>
                <a:lnTo>
                  <a:pt x="648875"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490371" y="9016620"/>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633768" y="3608875"/>
            <a:ext cx="9922571" cy="6276026"/>
          </a:xfrm>
          <a:custGeom>
            <a:avLst/>
            <a:gdLst/>
            <a:ahLst/>
            <a:cxnLst/>
            <a:rect r="r" b="b" t="t" l="l"/>
            <a:pathLst>
              <a:path h="6276026" w="9922571">
                <a:moveTo>
                  <a:pt x="0" y="0"/>
                </a:moveTo>
                <a:lnTo>
                  <a:pt x="9922570" y="0"/>
                </a:lnTo>
                <a:lnTo>
                  <a:pt x="9922570" y="6276026"/>
                </a:lnTo>
                <a:lnTo>
                  <a:pt x="0" y="6276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4775" y="3608875"/>
            <a:ext cx="9922571" cy="6276026"/>
          </a:xfrm>
          <a:custGeom>
            <a:avLst/>
            <a:gdLst/>
            <a:ahLst/>
            <a:cxnLst/>
            <a:rect r="r" b="b" t="t" l="l"/>
            <a:pathLst>
              <a:path h="6276026" w="9922571">
                <a:moveTo>
                  <a:pt x="0" y="0"/>
                </a:moveTo>
                <a:lnTo>
                  <a:pt x="9922571" y="0"/>
                </a:lnTo>
                <a:lnTo>
                  <a:pt x="9922571" y="6276026"/>
                </a:lnTo>
                <a:lnTo>
                  <a:pt x="0" y="6276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2848902" y="7803133"/>
            <a:ext cx="5526353" cy="5526353"/>
            <a:chOff x="0" y="0"/>
            <a:chExt cx="7368471" cy="7368471"/>
          </a:xfrm>
        </p:grpSpPr>
        <p:sp>
          <p:nvSpPr>
            <p:cNvPr name="Freeform 13" id="13"/>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8">
                <a:alphaModFix amt="53000"/>
              </a:blip>
              <a:stretch>
                <a:fillRect l="0" t="0" r="0" b="0"/>
              </a:stretch>
            </a:blipFill>
          </p:spPr>
        </p:sp>
        <p:grpSp>
          <p:nvGrpSpPr>
            <p:cNvPr name="Group 14" id="14"/>
            <p:cNvGrpSpPr/>
            <p:nvPr/>
          </p:nvGrpSpPr>
          <p:grpSpPr>
            <a:xfrm rot="0">
              <a:off x="3344274" y="1482580"/>
              <a:ext cx="2309571" cy="2541956"/>
              <a:chOff x="0" y="0"/>
              <a:chExt cx="838014" cy="922334"/>
            </a:xfrm>
          </p:grpSpPr>
          <p:sp>
            <p:nvSpPr>
              <p:cNvPr name="Freeform 15" id="15"/>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6" id="16"/>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7" id="17"/>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3785836" y="2277639"/>
              <a:ext cx="1348986" cy="539419"/>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07</a:t>
              </a:r>
            </a:p>
          </p:txBody>
        </p:sp>
      </p:grpSp>
      <p:grpSp>
        <p:nvGrpSpPr>
          <p:cNvPr name="Group 19" id="19"/>
          <p:cNvGrpSpPr/>
          <p:nvPr/>
        </p:nvGrpSpPr>
        <p:grpSpPr>
          <a:xfrm rot="0">
            <a:off x="12726246" y="-257409"/>
            <a:ext cx="6221144" cy="3015147"/>
            <a:chOff x="0" y="0"/>
            <a:chExt cx="8294859" cy="4020197"/>
          </a:xfrm>
        </p:grpSpPr>
        <p:grpSp>
          <p:nvGrpSpPr>
            <p:cNvPr name="Group 20" id="20"/>
            <p:cNvGrpSpPr/>
            <p:nvPr/>
          </p:nvGrpSpPr>
          <p:grpSpPr>
            <a:xfrm rot="0">
              <a:off x="299355" y="705618"/>
              <a:ext cx="7538618" cy="1818909"/>
              <a:chOff x="0" y="0"/>
              <a:chExt cx="3788122" cy="913994"/>
            </a:xfrm>
          </p:grpSpPr>
          <p:sp>
            <p:nvSpPr>
              <p:cNvPr name="Freeform 21" id="21"/>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2" id="22"/>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3" id="23"/>
            <p:cNvGrpSpPr/>
            <p:nvPr/>
          </p:nvGrpSpPr>
          <p:grpSpPr>
            <a:xfrm rot="0">
              <a:off x="456886" y="598932"/>
              <a:ext cx="7381087" cy="1818909"/>
              <a:chOff x="0" y="0"/>
              <a:chExt cx="3708963" cy="913994"/>
            </a:xfrm>
          </p:grpSpPr>
          <p:sp>
            <p:nvSpPr>
              <p:cNvPr name="Freeform 24" id="24"/>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5" id="25"/>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6" id="26"/>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7" id="27"/>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11">
                <a:extLst>
                  <a:ext uri="{96DAC541-7B7A-43D3-8B79-37D633B846F1}">
                    <asvg:svgBlip xmlns:asvg="http://schemas.microsoft.com/office/drawing/2016/SVG/main" r:embed="rId12"/>
                  </a:ext>
                </a:extLst>
              </a:blip>
              <a:stretch>
                <a:fillRect l="0" t="-130824" r="0" b="0"/>
              </a:stretch>
            </a:blipFill>
          </p:spPr>
        </p:sp>
        <p:sp>
          <p:nvSpPr>
            <p:cNvPr name="TextBox 28" id="28"/>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29" id="29"/>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3"/>
              <a:stretch>
                <a:fillRect l="0" t="0" r="-113982" b="0"/>
              </a:stretch>
            </a:blipFill>
          </p:spPr>
        </p:sp>
        <p:sp>
          <p:nvSpPr>
            <p:cNvPr name="Freeform 30" id="30"/>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1" id="31"/>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6">
                <a:alphaModFix amt="99000"/>
                <a:extLst>
                  <a:ext uri="{96DAC541-7B7A-43D3-8B79-37D633B846F1}">
                    <asvg:svgBlip xmlns:asvg="http://schemas.microsoft.com/office/drawing/2016/SVG/main" r:embed="rId17"/>
                  </a:ext>
                </a:extLst>
              </a:blip>
              <a:stretch>
                <a:fillRect l="-233704" t="-64506" r="0" b="0"/>
              </a:stretch>
            </a:blipFill>
          </p:spPr>
        </p:sp>
      </p:grpSp>
      <p:grpSp>
        <p:nvGrpSpPr>
          <p:cNvPr name="Group 32" id="32"/>
          <p:cNvGrpSpPr/>
          <p:nvPr/>
        </p:nvGrpSpPr>
        <p:grpSpPr>
          <a:xfrm rot="0">
            <a:off x="-2581269" y="827479"/>
            <a:ext cx="14322996" cy="1078989"/>
            <a:chOff x="0" y="0"/>
            <a:chExt cx="3772312" cy="284178"/>
          </a:xfrm>
        </p:grpSpPr>
        <p:sp>
          <p:nvSpPr>
            <p:cNvPr name="Freeform 33" id="33"/>
            <p:cNvSpPr/>
            <p:nvPr/>
          </p:nvSpPr>
          <p:spPr>
            <a:xfrm flipH="false" flipV="false" rot="0">
              <a:off x="0" y="0"/>
              <a:ext cx="3772312" cy="284178"/>
            </a:xfrm>
            <a:custGeom>
              <a:avLst/>
              <a:gdLst/>
              <a:ahLst/>
              <a:cxnLst/>
              <a:rect r="r" b="b" t="t" l="l"/>
              <a:pathLst>
                <a:path h="284178" w="3772312">
                  <a:moveTo>
                    <a:pt x="54052" y="0"/>
                  </a:moveTo>
                  <a:lnTo>
                    <a:pt x="3718259" y="0"/>
                  </a:lnTo>
                  <a:cubicBezTo>
                    <a:pt x="3732595" y="0"/>
                    <a:pt x="3746344" y="5695"/>
                    <a:pt x="3756480" y="15832"/>
                  </a:cubicBezTo>
                  <a:cubicBezTo>
                    <a:pt x="3766617" y="25968"/>
                    <a:pt x="3772312" y="39717"/>
                    <a:pt x="3772312" y="54052"/>
                  </a:cubicBezTo>
                  <a:lnTo>
                    <a:pt x="3772312" y="230126"/>
                  </a:lnTo>
                  <a:cubicBezTo>
                    <a:pt x="3772312" y="259978"/>
                    <a:pt x="3748112" y="284178"/>
                    <a:pt x="3718259" y="284178"/>
                  </a:cubicBezTo>
                  <a:lnTo>
                    <a:pt x="54052" y="284178"/>
                  </a:lnTo>
                  <a:cubicBezTo>
                    <a:pt x="24200" y="284178"/>
                    <a:pt x="0" y="259978"/>
                    <a:pt x="0" y="230126"/>
                  </a:cubicBezTo>
                  <a:lnTo>
                    <a:pt x="0" y="54052"/>
                  </a:lnTo>
                  <a:cubicBezTo>
                    <a:pt x="0" y="24200"/>
                    <a:pt x="24200" y="0"/>
                    <a:pt x="54052"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34" id="34"/>
            <p:cNvSpPr txBox="true"/>
            <p:nvPr/>
          </p:nvSpPr>
          <p:spPr>
            <a:xfrm>
              <a:off x="0" y="0"/>
              <a:ext cx="3772312" cy="284178"/>
            </a:xfrm>
            <a:prstGeom prst="rect">
              <a:avLst/>
            </a:prstGeom>
          </p:spPr>
          <p:txBody>
            <a:bodyPr anchor="ctr" rtlCol="false" tIns="50800" lIns="50800" bIns="50800" rIns="50800"/>
            <a:lstStyle/>
            <a:p>
              <a:pPr algn="ctr">
                <a:lnSpc>
                  <a:spcPts val="2540"/>
                </a:lnSpc>
              </a:pPr>
            </a:p>
          </p:txBody>
        </p:sp>
      </p:grpSp>
      <p:sp>
        <p:nvSpPr>
          <p:cNvPr name="Freeform 35" id="35"/>
          <p:cNvSpPr/>
          <p:nvPr/>
        </p:nvSpPr>
        <p:spPr>
          <a:xfrm flipH="false" flipV="false" rot="0">
            <a:off x="11412470"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1392621" y="929137"/>
            <a:ext cx="10172475"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Estrutura do  Projeto Apresentado</a:t>
            </a:r>
          </a:p>
        </p:txBody>
      </p:sp>
      <p:sp>
        <p:nvSpPr>
          <p:cNvPr name="TextBox 37" id="37"/>
          <p:cNvSpPr txBox="true"/>
          <p:nvPr/>
        </p:nvSpPr>
        <p:spPr>
          <a:xfrm rot="0">
            <a:off x="1028700" y="2294426"/>
            <a:ext cx="15365468" cy="1076325"/>
          </a:xfrm>
          <a:prstGeom prst="rect">
            <a:avLst/>
          </a:prstGeom>
        </p:spPr>
        <p:txBody>
          <a:bodyPr anchor="t" rtlCol="false" tIns="0" lIns="0" bIns="0" rIns="0">
            <a:spAutoFit/>
          </a:bodyPr>
          <a:lstStyle/>
          <a:p>
            <a:pPr marL="647702" indent="-323851" lvl="1">
              <a:lnSpc>
                <a:spcPts val="4200"/>
              </a:lnSpc>
              <a:spcBef>
                <a:spcPct val="0"/>
              </a:spcBef>
              <a:buFont typeface="Arial"/>
              <a:buChar char="•"/>
            </a:pPr>
            <a:r>
              <a:rPr lang="en-US" sz="3000">
                <a:solidFill>
                  <a:srgbClr val="FFFFFF"/>
                </a:solidFill>
                <a:latin typeface="Poppins"/>
              </a:rPr>
              <a:t>Foi adotada uma estrutura organizada, combinando metodologia agil e as etapas tradicionais de desenvolvimento de software.</a:t>
            </a:r>
          </a:p>
        </p:txBody>
      </p:sp>
      <p:sp>
        <p:nvSpPr>
          <p:cNvPr name="TextBox 38" id="38"/>
          <p:cNvSpPr txBox="true"/>
          <p:nvPr/>
        </p:nvSpPr>
        <p:spPr>
          <a:xfrm rot="0">
            <a:off x="2237805" y="4288578"/>
            <a:ext cx="5109856" cy="566420"/>
          </a:xfrm>
          <a:prstGeom prst="rect">
            <a:avLst/>
          </a:prstGeom>
        </p:spPr>
        <p:txBody>
          <a:bodyPr anchor="t" rtlCol="false" tIns="0" lIns="0" bIns="0" rIns="0">
            <a:spAutoFit/>
          </a:bodyPr>
          <a:lstStyle/>
          <a:p>
            <a:pPr algn="ctr">
              <a:lnSpc>
                <a:spcPts val="4480"/>
              </a:lnSpc>
              <a:spcBef>
                <a:spcPct val="0"/>
              </a:spcBef>
            </a:pPr>
            <a:r>
              <a:rPr lang="en-US" sz="3200">
                <a:solidFill>
                  <a:srgbClr val="1F79A8"/>
                </a:solidFill>
                <a:latin typeface="Poppins Bold"/>
              </a:rPr>
              <a:t>Etapa Atual </a:t>
            </a:r>
          </a:p>
        </p:txBody>
      </p:sp>
      <p:sp>
        <p:nvSpPr>
          <p:cNvPr name="TextBox 39" id="39"/>
          <p:cNvSpPr txBox="true"/>
          <p:nvPr/>
        </p:nvSpPr>
        <p:spPr>
          <a:xfrm rot="0">
            <a:off x="11183000" y="4288578"/>
            <a:ext cx="4824106" cy="566420"/>
          </a:xfrm>
          <a:prstGeom prst="rect">
            <a:avLst/>
          </a:prstGeom>
        </p:spPr>
        <p:txBody>
          <a:bodyPr anchor="t" rtlCol="false" tIns="0" lIns="0" bIns="0" rIns="0">
            <a:spAutoFit/>
          </a:bodyPr>
          <a:lstStyle/>
          <a:p>
            <a:pPr algn="ctr">
              <a:lnSpc>
                <a:spcPts val="4480"/>
              </a:lnSpc>
              <a:spcBef>
                <a:spcPct val="0"/>
              </a:spcBef>
            </a:pPr>
            <a:r>
              <a:rPr lang="en-US" sz="3200">
                <a:solidFill>
                  <a:srgbClr val="1F79A8"/>
                </a:solidFill>
                <a:latin typeface="Poppins Bold"/>
              </a:rPr>
              <a:t>Metodologia</a:t>
            </a:r>
          </a:p>
        </p:txBody>
      </p:sp>
      <p:sp>
        <p:nvSpPr>
          <p:cNvPr name="TextBox 40" id="40"/>
          <p:cNvSpPr txBox="true"/>
          <p:nvPr/>
        </p:nvSpPr>
        <p:spPr>
          <a:xfrm rot="0">
            <a:off x="1222128" y="5038725"/>
            <a:ext cx="7255510" cy="2743835"/>
          </a:xfrm>
          <a:prstGeom prst="rect">
            <a:avLst/>
          </a:prstGeom>
        </p:spPr>
        <p:txBody>
          <a:bodyPr anchor="t" rtlCol="false" tIns="0" lIns="0" bIns="0" rIns="0">
            <a:spAutoFit/>
          </a:bodyPr>
          <a:lstStyle/>
          <a:p>
            <a:pPr algn="ctr">
              <a:lnSpc>
                <a:spcPts val="3640"/>
              </a:lnSpc>
              <a:spcBef>
                <a:spcPct val="0"/>
              </a:spcBef>
            </a:pPr>
            <a:r>
              <a:rPr lang="en-US" sz="2600">
                <a:solidFill>
                  <a:srgbClr val="2586AF"/>
                </a:solidFill>
                <a:latin typeface="Poppins"/>
              </a:rPr>
              <a:t>Inicialmente, essa fase de planejamento é realizada para definir os objetivos, requisitos e escopo do sistema. Onde são identificados os principais recursos e funcionalidades necessárias para atender às necessidades dos usuários.</a:t>
            </a:r>
          </a:p>
        </p:txBody>
      </p:sp>
      <p:sp>
        <p:nvSpPr>
          <p:cNvPr name="TextBox 41" id="41"/>
          <p:cNvSpPr txBox="true"/>
          <p:nvPr/>
        </p:nvSpPr>
        <p:spPr>
          <a:xfrm rot="0">
            <a:off x="9817796" y="5059298"/>
            <a:ext cx="7554514" cy="1829435"/>
          </a:xfrm>
          <a:prstGeom prst="rect">
            <a:avLst/>
          </a:prstGeom>
        </p:spPr>
        <p:txBody>
          <a:bodyPr anchor="t" rtlCol="false" tIns="0" lIns="0" bIns="0" rIns="0">
            <a:spAutoFit/>
          </a:bodyPr>
          <a:lstStyle/>
          <a:p>
            <a:pPr algn="ctr">
              <a:lnSpc>
                <a:spcPts val="3640"/>
              </a:lnSpc>
              <a:spcBef>
                <a:spcPct val="0"/>
              </a:spcBef>
            </a:pPr>
            <a:r>
              <a:rPr lang="en-US" sz="2600">
                <a:solidFill>
                  <a:srgbClr val="2586AF"/>
                </a:solidFill>
                <a:latin typeface="Poppins"/>
              </a:rPr>
              <a:t>Segue uma abordagem ágil e iterativa, visando garantir flexibilidade, eficiência, qualidade e adaptabilidade ao longo do processo de criação.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3681010" y="-1383363"/>
            <a:ext cx="6111658" cy="13182108"/>
            <a:chOff x="0" y="0"/>
            <a:chExt cx="1609655" cy="3471831"/>
          </a:xfrm>
        </p:grpSpPr>
        <p:sp>
          <p:nvSpPr>
            <p:cNvPr name="Freeform 6" id="6"/>
            <p:cNvSpPr/>
            <p:nvPr/>
          </p:nvSpPr>
          <p:spPr>
            <a:xfrm flipH="false" flipV="false" rot="0">
              <a:off x="0" y="0"/>
              <a:ext cx="1609655" cy="3471831"/>
            </a:xfrm>
            <a:custGeom>
              <a:avLst/>
              <a:gdLst/>
              <a:ahLst/>
              <a:cxnLst/>
              <a:rect r="r" b="b" t="t" l="l"/>
              <a:pathLst>
                <a:path h="3471831" w="1609655">
                  <a:moveTo>
                    <a:pt x="0" y="0"/>
                  </a:moveTo>
                  <a:lnTo>
                    <a:pt x="1609655" y="0"/>
                  </a:lnTo>
                  <a:lnTo>
                    <a:pt x="1609655" y="3471831"/>
                  </a:lnTo>
                  <a:lnTo>
                    <a:pt x="0" y="3471831"/>
                  </a:lnTo>
                  <a:close/>
                </a:path>
              </a:pathLst>
            </a:custGeom>
            <a:solidFill>
              <a:srgbClr val="034487"/>
            </a:solidFill>
          </p:spPr>
        </p:sp>
        <p:sp>
          <p:nvSpPr>
            <p:cNvPr name="TextBox 7" id="7"/>
            <p:cNvSpPr txBox="true"/>
            <p:nvPr/>
          </p:nvSpPr>
          <p:spPr>
            <a:xfrm>
              <a:off x="0" y="0"/>
              <a:ext cx="1609655" cy="3471831"/>
            </a:xfrm>
            <a:prstGeom prst="rect">
              <a:avLst/>
            </a:prstGeom>
          </p:spPr>
          <p:txBody>
            <a:bodyPr anchor="ctr" rtlCol="false" tIns="50800" lIns="50800" bIns="50800" rIns="50800"/>
            <a:lstStyle/>
            <a:p>
              <a:pPr algn="ctr">
                <a:lnSpc>
                  <a:spcPts val="2540"/>
                </a:lnSpc>
              </a:pPr>
            </a:p>
          </p:txBody>
        </p:sp>
      </p:grpSp>
      <p:grpSp>
        <p:nvGrpSpPr>
          <p:cNvPr name="Group 8" id="8"/>
          <p:cNvGrpSpPr/>
          <p:nvPr/>
        </p:nvGrpSpPr>
        <p:grpSpPr>
          <a:xfrm rot="0">
            <a:off x="413128" y="2121591"/>
            <a:ext cx="17461745" cy="7384174"/>
            <a:chOff x="0" y="0"/>
            <a:chExt cx="4598978" cy="1944803"/>
          </a:xfrm>
        </p:grpSpPr>
        <p:sp>
          <p:nvSpPr>
            <p:cNvPr name="Freeform 9" id="9"/>
            <p:cNvSpPr/>
            <p:nvPr/>
          </p:nvSpPr>
          <p:spPr>
            <a:xfrm flipH="false" flipV="false" rot="0">
              <a:off x="0" y="0"/>
              <a:ext cx="4598978" cy="1944803"/>
            </a:xfrm>
            <a:custGeom>
              <a:avLst/>
              <a:gdLst/>
              <a:ahLst/>
              <a:cxnLst/>
              <a:rect r="r" b="b" t="t" l="l"/>
              <a:pathLst>
                <a:path h="1944803" w="4598978">
                  <a:moveTo>
                    <a:pt x="22612" y="0"/>
                  </a:moveTo>
                  <a:lnTo>
                    <a:pt x="4576367" y="0"/>
                  </a:lnTo>
                  <a:cubicBezTo>
                    <a:pt x="4582364" y="0"/>
                    <a:pt x="4588115" y="2382"/>
                    <a:pt x="4592355" y="6623"/>
                  </a:cubicBezTo>
                  <a:cubicBezTo>
                    <a:pt x="4596596" y="10863"/>
                    <a:pt x="4598978" y="16615"/>
                    <a:pt x="4598978" y="22612"/>
                  </a:cubicBezTo>
                  <a:lnTo>
                    <a:pt x="4598978" y="1922191"/>
                  </a:lnTo>
                  <a:cubicBezTo>
                    <a:pt x="4598978" y="1934679"/>
                    <a:pt x="4588855" y="1944803"/>
                    <a:pt x="4576367" y="1944803"/>
                  </a:cubicBezTo>
                  <a:lnTo>
                    <a:pt x="22612" y="1944803"/>
                  </a:lnTo>
                  <a:cubicBezTo>
                    <a:pt x="10124" y="1944803"/>
                    <a:pt x="0" y="1934679"/>
                    <a:pt x="0" y="1922191"/>
                  </a:cubicBezTo>
                  <a:lnTo>
                    <a:pt x="0" y="22612"/>
                  </a:lnTo>
                  <a:cubicBezTo>
                    <a:pt x="0" y="10124"/>
                    <a:pt x="10124" y="0"/>
                    <a:pt x="22612" y="0"/>
                  </a:cubicBezTo>
                  <a:close/>
                </a:path>
              </a:pathLst>
            </a:custGeom>
            <a:solidFill>
              <a:srgbClr val="FFFFFF"/>
            </a:solidFill>
          </p:spPr>
        </p:sp>
        <p:sp>
          <p:nvSpPr>
            <p:cNvPr name="TextBox 10" id="10"/>
            <p:cNvSpPr txBox="true"/>
            <p:nvPr/>
          </p:nvSpPr>
          <p:spPr>
            <a:xfrm>
              <a:off x="0" y="0"/>
              <a:ext cx="4598978" cy="1944803"/>
            </a:xfrm>
            <a:prstGeom prst="rect">
              <a:avLst/>
            </a:prstGeom>
          </p:spPr>
          <p:txBody>
            <a:bodyPr anchor="ctr" rtlCol="false" tIns="50800" lIns="50800" bIns="50800" rIns="50800"/>
            <a:lstStyle/>
            <a:p>
              <a:pPr algn="ctr">
                <a:lnSpc>
                  <a:spcPts val="2540"/>
                </a:lnSpc>
              </a:pPr>
            </a:p>
          </p:txBody>
        </p:sp>
      </p:grpSp>
      <p:sp>
        <p:nvSpPr>
          <p:cNvPr name="Freeform 11" id="11"/>
          <p:cNvSpPr/>
          <p:nvPr/>
        </p:nvSpPr>
        <p:spPr>
          <a:xfrm flipH="false" flipV="false" rot="0">
            <a:off x="16934862" y="9181327"/>
            <a:ext cx="648875" cy="648875"/>
          </a:xfrm>
          <a:custGeom>
            <a:avLst/>
            <a:gdLst/>
            <a:ahLst/>
            <a:cxnLst/>
            <a:rect r="r" b="b" t="t" l="l"/>
            <a:pathLst>
              <a:path h="648875" w="648875">
                <a:moveTo>
                  <a:pt x="0" y="0"/>
                </a:moveTo>
                <a:lnTo>
                  <a:pt x="648876" y="0"/>
                </a:lnTo>
                <a:lnTo>
                  <a:pt x="648876" y="648875"/>
                </a:lnTo>
                <a:lnTo>
                  <a:pt x="0" y="648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545590" y="8933862"/>
            <a:ext cx="405172" cy="405172"/>
          </a:xfrm>
          <a:custGeom>
            <a:avLst/>
            <a:gdLst/>
            <a:ahLst/>
            <a:cxnLst/>
            <a:rect r="r" b="b" t="t" l="l"/>
            <a:pathLst>
              <a:path h="405172" w="405172">
                <a:moveTo>
                  <a:pt x="0" y="0"/>
                </a:moveTo>
                <a:lnTo>
                  <a:pt x="405172" y="0"/>
                </a:lnTo>
                <a:lnTo>
                  <a:pt x="405172" y="405173"/>
                </a:lnTo>
                <a:lnTo>
                  <a:pt x="0" y="405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848902" y="7803133"/>
            <a:ext cx="5526353" cy="5526353"/>
            <a:chOff x="0" y="0"/>
            <a:chExt cx="7368471" cy="7368471"/>
          </a:xfrm>
        </p:grpSpPr>
        <p:sp>
          <p:nvSpPr>
            <p:cNvPr name="Freeform 14" id="14"/>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5" id="15"/>
            <p:cNvGrpSpPr/>
            <p:nvPr/>
          </p:nvGrpSpPr>
          <p:grpSpPr>
            <a:xfrm rot="0">
              <a:off x="3344274" y="1482580"/>
              <a:ext cx="2309571" cy="2541956"/>
              <a:chOff x="0" y="0"/>
              <a:chExt cx="838014" cy="922334"/>
            </a:xfrm>
          </p:grpSpPr>
          <p:sp>
            <p:nvSpPr>
              <p:cNvPr name="Freeform 16" id="16"/>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7" id="17"/>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8" id="18"/>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3785836" y="2277639"/>
              <a:ext cx="1348986" cy="1083166"/>
            </a:xfrm>
            <a:prstGeom prst="rect">
              <a:avLst/>
            </a:prstGeom>
          </p:spPr>
          <p:txBody>
            <a:bodyPr anchor="t" rtlCol="false" tIns="0" lIns="0" bIns="0" rIns="0">
              <a:spAutoFit/>
            </a:bodyPr>
            <a:lstStyle/>
            <a:p>
              <a:pPr algn="ctr">
                <a:lnSpc>
                  <a:spcPts val="3328"/>
                </a:lnSpc>
              </a:pPr>
              <a:r>
                <a:rPr lang="en-US" sz="2377">
                  <a:solidFill>
                    <a:srgbClr val="FFFFFF"/>
                  </a:solidFill>
                  <a:latin typeface="Poppins Bold"/>
                </a:rPr>
                <a:t>08</a:t>
              </a:r>
            </a:p>
            <a:p>
              <a:pPr algn="ctr">
                <a:lnSpc>
                  <a:spcPts val="3328"/>
                </a:lnSpc>
                <a:spcBef>
                  <a:spcPct val="0"/>
                </a:spcBef>
              </a:pP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grpSp>
        <p:nvGrpSpPr>
          <p:cNvPr name="Group 33" id="33"/>
          <p:cNvGrpSpPr/>
          <p:nvPr/>
        </p:nvGrpSpPr>
        <p:grpSpPr>
          <a:xfrm rot="0">
            <a:off x="5680348" y="5207691"/>
            <a:ext cx="907634" cy="400312"/>
            <a:chOff x="0" y="0"/>
            <a:chExt cx="1842872" cy="812800"/>
          </a:xfrm>
        </p:grpSpPr>
        <p:sp>
          <p:nvSpPr>
            <p:cNvPr name="Freeform 34" id="34"/>
            <p:cNvSpPr/>
            <p:nvPr/>
          </p:nvSpPr>
          <p:spPr>
            <a:xfrm flipH="false" flipV="false" rot="0">
              <a:off x="0" y="0"/>
              <a:ext cx="1842872" cy="812800"/>
            </a:xfrm>
            <a:custGeom>
              <a:avLst/>
              <a:gdLst/>
              <a:ahLst/>
              <a:cxnLst/>
              <a:rect r="r" b="b" t="t" l="l"/>
              <a:pathLst>
                <a:path h="812800" w="1842872">
                  <a:moveTo>
                    <a:pt x="1842872" y="406400"/>
                  </a:moveTo>
                  <a:lnTo>
                    <a:pt x="1436472" y="0"/>
                  </a:lnTo>
                  <a:lnTo>
                    <a:pt x="1436472" y="203200"/>
                  </a:lnTo>
                  <a:lnTo>
                    <a:pt x="0" y="203200"/>
                  </a:lnTo>
                  <a:lnTo>
                    <a:pt x="0" y="609600"/>
                  </a:lnTo>
                  <a:lnTo>
                    <a:pt x="1436472" y="609600"/>
                  </a:lnTo>
                  <a:lnTo>
                    <a:pt x="1436472" y="812800"/>
                  </a:lnTo>
                  <a:lnTo>
                    <a:pt x="1842872" y="406400"/>
                  </a:lnTo>
                  <a:close/>
                </a:path>
              </a:pathLst>
            </a:custGeom>
            <a:solidFill>
              <a:srgbClr val="000000"/>
            </a:solidFill>
            <a:ln cap="sq">
              <a:noFill/>
              <a:prstDash val="solid"/>
              <a:miter/>
            </a:ln>
          </p:spPr>
        </p:sp>
        <p:sp>
          <p:nvSpPr>
            <p:cNvPr name="TextBox 35" id="35"/>
            <p:cNvSpPr txBox="true"/>
            <p:nvPr/>
          </p:nvSpPr>
          <p:spPr>
            <a:xfrm>
              <a:off x="0" y="203200"/>
              <a:ext cx="1741272" cy="406400"/>
            </a:xfrm>
            <a:prstGeom prst="rect">
              <a:avLst/>
            </a:prstGeom>
          </p:spPr>
          <p:txBody>
            <a:bodyPr anchor="ctr" rtlCol="false" tIns="50800" lIns="50800" bIns="50800" rIns="50800"/>
            <a:lstStyle/>
            <a:p>
              <a:pPr algn="ctr">
                <a:lnSpc>
                  <a:spcPts val="2540"/>
                </a:lnSpc>
              </a:pPr>
            </a:p>
          </p:txBody>
        </p:sp>
      </p:grpSp>
      <p:grpSp>
        <p:nvGrpSpPr>
          <p:cNvPr name="Group 36" id="36"/>
          <p:cNvGrpSpPr/>
          <p:nvPr/>
        </p:nvGrpSpPr>
        <p:grpSpPr>
          <a:xfrm rot="0">
            <a:off x="801851" y="3155665"/>
            <a:ext cx="16896187" cy="4934170"/>
            <a:chOff x="0" y="0"/>
            <a:chExt cx="22528249" cy="6578893"/>
          </a:xfrm>
        </p:grpSpPr>
        <p:sp>
          <p:nvSpPr>
            <p:cNvPr name="Freeform 37" id="37"/>
            <p:cNvSpPr/>
            <p:nvPr/>
          </p:nvSpPr>
          <p:spPr>
            <a:xfrm flipH="true" flipV="false" rot="0">
              <a:off x="21858444" y="3532430"/>
              <a:ext cx="669804" cy="893073"/>
            </a:xfrm>
            <a:custGeom>
              <a:avLst/>
              <a:gdLst/>
              <a:ahLst/>
              <a:cxnLst/>
              <a:rect r="r" b="b" t="t" l="l"/>
              <a:pathLst>
                <a:path h="893073" w="669804">
                  <a:moveTo>
                    <a:pt x="669805" y="0"/>
                  </a:moveTo>
                  <a:lnTo>
                    <a:pt x="0" y="0"/>
                  </a:lnTo>
                  <a:lnTo>
                    <a:pt x="0" y="893072"/>
                  </a:lnTo>
                  <a:lnTo>
                    <a:pt x="669805" y="893072"/>
                  </a:lnTo>
                  <a:lnTo>
                    <a:pt x="66980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38" id="38"/>
            <p:cNvGrpSpPr/>
            <p:nvPr/>
          </p:nvGrpSpPr>
          <p:grpSpPr>
            <a:xfrm rot="0">
              <a:off x="3793305" y="1374361"/>
              <a:ext cx="2450185" cy="1225285"/>
              <a:chOff x="0" y="0"/>
              <a:chExt cx="483987" cy="242032"/>
            </a:xfrm>
          </p:grpSpPr>
          <p:sp>
            <p:nvSpPr>
              <p:cNvPr name="Freeform 39" id="39"/>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40" id="40"/>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Levantamento de requisitos</a:t>
                </a:r>
              </a:p>
            </p:txBody>
          </p:sp>
        </p:grpSp>
        <p:grpSp>
          <p:nvGrpSpPr>
            <p:cNvPr name="Group 41" id="41"/>
            <p:cNvGrpSpPr/>
            <p:nvPr/>
          </p:nvGrpSpPr>
          <p:grpSpPr>
            <a:xfrm rot="0">
              <a:off x="0" y="0"/>
              <a:ext cx="3856466" cy="883666"/>
              <a:chOff x="0" y="0"/>
              <a:chExt cx="761771" cy="174551"/>
            </a:xfrm>
          </p:grpSpPr>
          <p:sp>
            <p:nvSpPr>
              <p:cNvPr name="Freeform 42" id="42"/>
              <p:cNvSpPr/>
              <p:nvPr/>
            </p:nvSpPr>
            <p:spPr>
              <a:xfrm flipH="false" flipV="false" rot="0">
                <a:off x="0" y="0"/>
                <a:ext cx="761771" cy="174551"/>
              </a:xfrm>
              <a:custGeom>
                <a:avLst/>
                <a:gdLst/>
                <a:ahLst/>
                <a:cxnLst/>
                <a:rect r="r" b="b" t="t" l="l"/>
                <a:pathLst>
                  <a:path h="174551" w="761771">
                    <a:moveTo>
                      <a:pt x="26767" y="0"/>
                    </a:moveTo>
                    <a:lnTo>
                      <a:pt x="735004" y="0"/>
                    </a:lnTo>
                    <a:cubicBezTo>
                      <a:pt x="749787" y="0"/>
                      <a:pt x="761771" y="11984"/>
                      <a:pt x="761771" y="26767"/>
                    </a:cubicBezTo>
                    <a:lnTo>
                      <a:pt x="761771" y="147784"/>
                    </a:lnTo>
                    <a:cubicBezTo>
                      <a:pt x="761771" y="154883"/>
                      <a:pt x="758951" y="161692"/>
                      <a:pt x="753931" y="166711"/>
                    </a:cubicBezTo>
                    <a:cubicBezTo>
                      <a:pt x="748911" y="171731"/>
                      <a:pt x="742103" y="174551"/>
                      <a:pt x="735004" y="174551"/>
                    </a:cubicBezTo>
                    <a:lnTo>
                      <a:pt x="26767" y="174551"/>
                    </a:lnTo>
                    <a:cubicBezTo>
                      <a:pt x="11984" y="174551"/>
                      <a:pt x="0" y="162567"/>
                      <a:pt x="0" y="147784"/>
                    </a:cubicBezTo>
                    <a:lnTo>
                      <a:pt x="0" y="26767"/>
                    </a:lnTo>
                    <a:cubicBezTo>
                      <a:pt x="0" y="19668"/>
                      <a:pt x="2820" y="12860"/>
                      <a:pt x="7840" y="7840"/>
                    </a:cubicBezTo>
                    <a:cubicBezTo>
                      <a:pt x="12860" y="2820"/>
                      <a:pt x="19668" y="0"/>
                      <a:pt x="26767" y="0"/>
                    </a:cubicBezTo>
                    <a:close/>
                  </a:path>
                </a:pathLst>
              </a:custGeom>
              <a:solidFill>
                <a:srgbClr val="000000">
                  <a:alpha val="0"/>
                </a:srgbClr>
              </a:solidFill>
              <a:ln w="28575" cap="sq">
                <a:solidFill>
                  <a:srgbClr val="000000"/>
                </a:solidFill>
                <a:prstDash val="solid"/>
                <a:miter/>
              </a:ln>
            </p:spPr>
          </p:sp>
          <p:sp>
            <p:nvSpPr>
              <p:cNvPr name="TextBox 43" id="43"/>
              <p:cNvSpPr txBox="true"/>
              <p:nvPr/>
            </p:nvSpPr>
            <p:spPr>
              <a:xfrm>
                <a:off x="0" y="-9525"/>
                <a:ext cx="761771" cy="184076"/>
              </a:xfrm>
              <a:prstGeom prst="rect">
                <a:avLst/>
              </a:prstGeom>
            </p:spPr>
            <p:txBody>
              <a:bodyPr anchor="ctr" rtlCol="false" tIns="50800" lIns="50800" bIns="50800" rIns="50800"/>
              <a:lstStyle/>
              <a:p>
                <a:pPr algn="ctr">
                  <a:lnSpc>
                    <a:spcPts val="1800"/>
                  </a:lnSpc>
                </a:pPr>
                <a:r>
                  <a:rPr lang="en-US" sz="1500">
                    <a:solidFill>
                      <a:srgbClr val="000000"/>
                    </a:solidFill>
                    <a:latin typeface="Montserrat Bold"/>
                  </a:rPr>
                  <a:t>Sistema de Gerenciamento de Cursos Onlines</a:t>
                </a:r>
              </a:p>
            </p:txBody>
          </p:sp>
        </p:grpSp>
        <p:grpSp>
          <p:nvGrpSpPr>
            <p:cNvPr name="Group 44" id="44"/>
            <p:cNvGrpSpPr/>
            <p:nvPr/>
          </p:nvGrpSpPr>
          <p:grpSpPr>
            <a:xfrm rot="0">
              <a:off x="6926185" y="1374361"/>
              <a:ext cx="2450185" cy="1225285"/>
              <a:chOff x="0" y="0"/>
              <a:chExt cx="483987" cy="242032"/>
            </a:xfrm>
          </p:grpSpPr>
          <p:sp>
            <p:nvSpPr>
              <p:cNvPr name="Freeform 45" id="45"/>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46" id="46"/>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Análise dos requisitos </a:t>
                </a:r>
              </a:p>
            </p:txBody>
          </p:sp>
        </p:grpSp>
        <p:grpSp>
          <p:nvGrpSpPr>
            <p:cNvPr name="Group 47" id="47"/>
            <p:cNvGrpSpPr/>
            <p:nvPr/>
          </p:nvGrpSpPr>
          <p:grpSpPr>
            <a:xfrm rot="0">
              <a:off x="3793305" y="3366324"/>
              <a:ext cx="2450185" cy="1225285"/>
              <a:chOff x="0" y="0"/>
              <a:chExt cx="483987" cy="242032"/>
            </a:xfrm>
          </p:grpSpPr>
          <p:sp>
            <p:nvSpPr>
              <p:cNvPr name="Freeform 48" id="48"/>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49" id="49"/>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Declaração de objetivos</a:t>
                </a:r>
              </a:p>
              <a:p>
                <a:pPr algn="ctr">
                  <a:lnSpc>
                    <a:spcPts val="1439"/>
                  </a:lnSpc>
                </a:pPr>
              </a:p>
            </p:txBody>
          </p:sp>
        </p:grpSp>
        <p:grpSp>
          <p:nvGrpSpPr>
            <p:cNvPr name="Group 50" id="50"/>
            <p:cNvGrpSpPr/>
            <p:nvPr/>
          </p:nvGrpSpPr>
          <p:grpSpPr>
            <a:xfrm rot="0">
              <a:off x="6926185" y="3366324"/>
              <a:ext cx="2450185" cy="1225285"/>
              <a:chOff x="0" y="0"/>
              <a:chExt cx="483987" cy="242032"/>
            </a:xfrm>
          </p:grpSpPr>
          <p:sp>
            <p:nvSpPr>
              <p:cNvPr name="Freeform 51" id="51"/>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52" id="52"/>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Lista de eventos</a:t>
                </a:r>
              </a:p>
            </p:txBody>
          </p:sp>
        </p:grpSp>
        <p:grpSp>
          <p:nvGrpSpPr>
            <p:cNvPr name="Group 53" id="53"/>
            <p:cNvGrpSpPr/>
            <p:nvPr/>
          </p:nvGrpSpPr>
          <p:grpSpPr>
            <a:xfrm rot="0">
              <a:off x="9995903" y="3366324"/>
              <a:ext cx="2450185" cy="1225285"/>
              <a:chOff x="0" y="0"/>
              <a:chExt cx="483987" cy="242032"/>
            </a:xfrm>
          </p:grpSpPr>
          <p:sp>
            <p:nvSpPr>
              <p:cNvPr name="Freeform 54" id="54"/>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55" id="55"/>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Especificação dos casos de uso</a:t>
                </a:r>
              </a:p>
            </p:txBody>
          </p:sp>
        </p:grpSp>
        <p:grpSp>
          <p:nvGrpSpPr>
            <p:cNvPr name="Group 56" id="56"/>
            <p:cNvGrpSpPr/>
            <p:nvPr/>
          </p:nvGrpSpPr>
          <p:grpSpPr>
            <a:xfrm rot="0">
              <a:off x="13065622" y="3366324"/>
              <a:ext cx="2450185" cy="1225285"/>
              <a:chOff x="0" y="0"/>
              <a:chExt cx="483987" cy="242032"/>
            </a:xfrm>
          </p:grpSpPr>
          <p:sp>
            <p:nvSpPr>
              <p:cNvPr name="Freeform 57" id="57"/>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58" id="58"/>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Digrama de atividades</a:t>
                </a:r>
              </a:p>
            </p:txBody>
          </p:sp>
        </p:grpSp>
        <p:grpSp>
          <p:nvGrpSpPr>
            <p:cNvPr name="Group 59" id="59"/>
            <p:cNvGrpSpPr/>
            <p:nvPr/>
          </p:nvGrpSpPr>
          <p:grpSpPr>
            <a:xfrm rot="0">
              <a:off x="16135341" y="3366324"/>
              <a:ext cx="2450185" cy="1225285"/>
              <a:chOff x="0" y="0"/>
              <a:chExt cx="483987" cy="242032"/>
            </a:xfrm>
          </p:grpSpPr>
          <p:sp>
            <p:nvSpPr>
              <p:cNvPr name="Freeform 60" id="60"/>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61" id="61"/>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Diagrama de classes</a:t>
                </a:r>
              </a:p>
            </p:txBody>
          </p:sp>
        </p:grpSp>
        <p:grpSp>
          <p:nvGrpSpPr>
            <p:cNvPr name="Group 62" id="62"/>
            <p:cNvGrpSpPr/>
            <p:nvPr/>
          </p:nvGrpSpPr>
          <p:grpSpPr>
            <a:xfrm rot="0">
              <a:off x="19205060" y="3366324"/>
              <a:ext cx="2450185" cy="1225285"/>
              <a:chOff x="0" y="0"/>
              <a:chExt cx="483987" cy="242032"/>
            </a:xfrm>
          </p:grpSpPr>
          <p:sp>
            <p:nvSpPr>
              <p:cNvPr name="Freeform 63" id="63"/>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64" id="64"/>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Diagrama de caso de uso</a:t>
                </a:r>
              </a:p>
            </p:txBody>
          </p:sp>
        </p:grpSp>
        <p:grpSp>
          <p:nvGrpSpPr>
            <p:cNvPr name="Group 65" id="65"/>
            <p:cNvGrpSpPr/>
            <p:nvPr/>
          </p:nvGrpSpPr>
          <p:grpSpPr>
            <a:xfrm rot="0">
              <a:off x="3856466" y="5353609"/>
              <a:ext cx="2450185" cy="1225285"/>
              <a:chOff x="0" y="0"/>
              <a:chExt cx="483987" cy="242032"/>
            </a:xfrm>
          </p:grpSpPr>
          <p:sp>
            <p:nvSpPr>
              <p:cNvPr name="Freeform 66" id="66"/>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E8EFF5">
                  <a:alpha val="40000"/>
                </a:srgbClr>
              </a:solidFill>
              <a:ln w="28575" cap="sq">
                <a:solidFill>
                  <a:srgbClr val="F8F8F8">
                    <a:alpha val="40000"/>
                  </a:srgbClr>
                </a:solidFill>
                <a:prstDash val="solid"/>
                <a:miter/>
              </a:ln>
            </p:spPr>
          </p:sp>
          <p:sp>
            <p:nvSpPr>
              <p:cNvPr name="TextBox 67" id="67"/>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alpha val="40000"/>
                      </a:srgbClr>
                    </a:solidFill>
                    <a:latin typeface="Montserrat Bold"/>
                  </a:rPr>
                  <a:t>Implementação</a:t>
                </a:r>
              </a:p>
            </p:txBody>
          </p:sp>
        </p:grpSp>
        <p:grpSp>
          <p:nvGrpSpPr>
            <p:cNvPr name="Group 68" id="68"/>
            <p:cNvGrpSpPr/>
            <p:nvPr/>
          </p:nvGrpSpPr>
          <p:grpSpPr>
            <a:xfrm rot="0">
              <a:off x="6926185" y="5353609"/>
              <a:ext cx="2450185" cy="1225285"/>
              <a:chOff x="0" y="0"/>
              <a:chExt cx="483987" cy="242032"/>
            </a:xfrm>
          </p:grpSpPr>
          <p:sp>
            <p:nvSpPr>
              <p:cNvPr name="Freeform 69" id="69"/>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E8EFF5">
                  <a:alpha val="49804"/>
                </a:srgbClr>
              </a:solidFill>
              <a:ln w="28575" cap="sq">
                <a:solidFill>
                  <a:srgbClr val="F8F8F8">
                    <a:alpha val="49804"/>
                  </a:srgbClr>
                </a:solidFill>
                <a:prstDash val="solid"/>
                <a:miter/>
              </a:ln>
            </p:spPr>
          </p:sp>
          <p:sp>
            <p:nvSpPr>
              <p:cNvPr name="TextBox 70" id="70"/>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alpha val="49804"/>
                      </a:srgbClr>
                    </a:solidFill>
                    <a:latin typeface="Montserrat Bold"/>
                  </a:rPr>
                  <a:t>Testes</a:t>
                </a:r>
              </a:p>
            </p:txBody>
          </p:sp>
        </p:grpSp>
        <p:grpSp>
          <p:nvGrpSpPr>
            <p:cNvPr name="Group 71" id="71"/>
            <p:cNvGrpSpPr/>
            <p:nvPr/>
          </p:nvGrpSpPr>
          <p:grpSpPr>
            <a:xfrm rot="0">
              <a:off x="9995903" y="1374361"/>
              <a:ext cx="2450185" cy="1225285"/>
              <a:chOff x="0" y="0"/>
              <a:chExt cx="483987" cy="242032"/>
            </a:xfrm>
          </p:grpSpPr>
          <p:sp>
            <p:nvSpPr>
              <p:cNvPr name="Freeform 72" id="72"/>
              <p:cNvSpPr/>
              <p:nvPr/>
            </p:nvSpPr>
            <p:spPr>
              <a:xfrm flipH="false" flipV="false" rot="0">
                <a:off x="0" y="0"/>
                <a:ext cx="483987" cy="242032"/>
              </a:xfrm>
              <a:custGeom>
                <a:avLst/>
                <a:gdLst/>
                <a:ahLst/>
                <a:cxnLst/>
                <a:rect r="r" b="b" t="t" l="l"/>
                <a:pathLst>
                  <a:path h="242032" w="483987">
                    <a:moveTo>
                      <a:pt x="42130" y="0"/>
                    </a:moveTo>
                    <a:lnTo>
                      <a:pt x="441857" y="0"/>
                    </a:lnTo>
                    <a:cubicBezTo>
                      <a:pt x="453031" y="0"/>
                      <a:pt x="463747" y="4439"/>
                      <a:pt x="471648" y="12340"/>
                    </a:cubicBezTo>
                    <a:cubicBezTo>
                      <a:pt x="479548" y="20240"/>
                      <a:pt x="483987" y="30956"/>
                      <a:pt x="483987" y="42130"/>
                    </a:cubicBezTo>
                    <a:lnTo>
                      <a:pt x="483987" y="199902"/>
                    </a:lnTo>
                    <a:cubicBezTo>
                      <a:pt x="483987" y="211075"/>
                      <a:pt x="479548" y="221791"/>
                      <a:pt x="471648" y="229692"/>
                    </a:cubicBezTo>
                    <a:cubicBezTo>
                      <a:pt x="463747" y="237593"/>
                      <a:pt x="453031" y="242032"/>
                      <a:pt x="441857" y="242032"/>
                    </a:cubicBezTo>
                    <a:lnTo>
                      <a:pt x="42130" y="242032"/>
                    </a:lnTo>
                    <a:cubicBezTo>
                      <a:pt x="30956" y="242032"/>
                      <a:pt x="20240" y="237593"/>
                      <a:pt x="12340" y="229692"/>
                    </a:cubicBezTo>
                    <a:cubicBezTo>
                      <a:pt x="4439" y="221791"/>
                      <a:pt x="0" y="211075"/>
                      <a:pt x="0" y="199902"/>
                    </a:cubicBezTo>
                    <a:lnTo>
                      <a:pt x="0" y="42130"/>
                    </a:lnTo>
                    <a:cubicBezTo>
                      <a:pt x="0" y="30956"/>
                      <a:pt x="4439" y="20240"/>
                      <a:pt x="12340" y="12340"/>
                    </a:cubicBezTo>
                    <a:cubicBezTo>
                      <a:pt x="20240" y="4439"/>
                      <a:pt x="30956" y="0"/>
                      <a:pt x="42130" y="0"/>
                    </a:cubicBezTo>
                    <a:close/>
                  </a:path>
                </a:pathLst>
              </a:custGeom>
              <a:solidFill>
                <a:srgbClr val="000000">
                  <a:alpha val="0"/>
                </a:srgbClr>
              </a:solidFill>
              <a:ln w="28575" cap="sq">
                <a:solidFill>
                  <a:srgbClr val="000000"/>
                </a:solidFill>
                <a:prstDash val="solid"/>
                <a:miter/>
              </a:ln>
            </p:spPr>
          </p:sp>
          <p:sp>
            <p:nvSpPr>
              <p:cNvPr name="TextBox 73" id="73"/>
              <p:cNvSpPr txBox="true"/>
              <p:nvPr/>
            </p:nvSpPr>
            <p:spPr>
              <a:xfrm>
                <a:off x="0" y="0"/>
                <a:ext cx="483987" cy="242032"/>
              </a:xfrm>
              <a:prstGeom prst="rect">
                <a:avLst/>
              </a:prstGeom>
            </p:spPr>
            <p:txBody>
              <a:bodyPr anchor="ctr" rtlCol="false" tIns="50800" lIns="50800" bIns="50800" rIns="50800"/>
              <a:lstStyle/>
              <a:p>
                <a:pPr algn="ctr">
                  <a:lnSpc>
                    <a:spcPts val="1439"/>
                  </a:lnSpc>
                </a:pPr>
                <a:r>
                  <a:rPr lang="en-US" sz="1200">
                    <a:solidFill>
                      <a:srgbClr val="000000"/>
                    </a:solidFill>
                    <a:latin typeface="Montserrat Bold"/>
                  </a:rPr>
                  <a:t>Validação </a:t>
                </a:r>
                <a:r>
                  <a:rPr lang="en-US" sz="1200">
                    <a:solidFill>
                      <a:srgbClr val="000000"/>
                    </a:solidFill>
                    <a:latin typeface="Montserrat Bold"/>
                  </a:rPr>
                  <a:t>dos requisitos </a:t>
                </a:r>
              </a:p>
            </p:txBody>
          </p:sp>
        </p:grpSp>
        <p:sp>
          <p:nvSpPr>
            <p:cNvPr name="AutoShape 74" id="74"/>
            <p:cNvSpPr/>
            <p:nvPr/>
          </p:nvSpPr>
          <p:spPr>
            <a:xfrm flipH="true">
              <a:off x="1890133" y="858266"/>
              <a:ext cx="38100" cy="5133385"/>
            </a:xfrm>
            <a:prstGeom prst="line">
              <a:avLst/>
            </a:prstGeom>
            <a:ln cap="flat" w="50800">
              <a:solidFill>
                <a:srgbClr val="000000"/>
              </a:solidFill>
              <a:prstDash val="solid"/>
              <a:headEnd type="none" len="sm" w="sm"/>
              <a:tailEnd type="none" len="sm" w="sm"/>
            </a:ln>
          </p:spPr>
        </p:sp>
        <p:sp>
          <p:nvSpPr>
            <p:cNvPr name="AutoShape 75" id="75"/>
            <p:cNvSpPr/>
            <p:nvPr/>
          </p:nvSpPr>
          <p:spPr>
            <a:xfrm flipV="true">
              <a:off x="1890472" y="1987004"/>
              <a:ext cx="1902833" cy="25400"/>
            </a:xfrm>
            <a:prstGeom prst="line">
              <a:avLst/>
            </a:prstGeom>
            <a:ln cap="flat" w="50800">
              <a:solidFill>
                <a:srgbClr val="000000"/>
              </a:solidFill>
              <a:prstDash val="solid"/>
              <a:headEnd type="none" len="sm" w="sm"/>
              <a:tailEnd type="none" len="sm" w="sm"/>
            </a:ln>
          </p:spPr>
        </p:sp>
        <p:sp>
          <p:nvSpPr>
            <p:cNvPr name="AutoShape 76" id="76"/>
            <p:cNvSpPr/>
            <p:nvPr/>
          </p:nvSpPr>
          <p:spPr>
            <a:xfrm>
              <a:off x="6243490" y="1987004"/>
              <a:ext cx="682695" cy="0"/>
            </a:xfrm>
            <a:prstGeom prst="line">
              <a:avLst/>
            </a:prstGeom>
            <a:ln cap="flat" w="50800">
              <a:solidFill>
                <a:srgbClr val="000000"/>
              </a:solidFill>
              <a:prstDash val="solid"/>
              <a:headEnd type="none" len="sm" w="sm"/>
              <a:tailEnd type="none" len="sm" w="sm"/>
            </a:ln>
          </p:spPr>
        </p:sp>
        <p:sp>
          <p:nvSpPr>
            <p:cNvPr name="AutoShape 77" id="77"/>
            <p:cNvSpPr/>
            <p:nvPr/>
          </p:nvSpPr>
          <p:spPr>
            <a:xfrm>
              <a:off x="9376370" y="1987004"/>
              <a:ext cx="619534" cy="0"/>
            </a:xfrm>
            <a:prstGeom prst="line">
              <a:avLst/>
            </a:prstGeom>
            <a:ln cap="flat" w="50800">
              <a:solidFill>
                <a:srgbClr val="000000"/>
              </a:solidFill>
              <a:prstDash val="solid"/>
              <a:headEnd type="none" len="sm" w="sm"/>
              <a:tailEnd type="none" len="sm" w="sm"/>
            </a:ln>
          </p:spPr>
        </p:sp>
        <p:sp>
          <p:nvSpPr>
            <p:cNvPr name="AutoShape 78" id="78"/>
            <p:cNvSpPr/>
            <p:nvPr/>
          </p:nvSpPr>
          <p:spPr>
            <a:xfrm>
              <a:off x="1890133" y="3978966"/>
              <a:ext cx="1903172" cy="0"/>
            </a:xfrm>
            <a:prstGeom prst="line">
              <a:avLst/>
            </a:prstGeom>
            <a:ln cap="flat" w="50800">
              <a:solidFill>
                <a:srgbClr val="000000"/>
              </a:solidFill>
              <a:prstDash val="solid"/>
              <a:headEnd type="none" len="sm" w="sm"/>
              <a:tailEnd type="none" len="sm" w="sm"/>
            </a:ln>
          </p:spPr>
        </p:sp>
        <p:sp>
          <p:nvSpPr>
            <p:cNvPr name="AutoShape 79" id="79"/>
            <p:cNvSpPr/>
            <p:nvPr/>
          </p:nvSpPr>
          <p:spPr>
            <a:xfrm>
              <a:off x="6243490" y="3978966"/>
              <a:ext cx="682695" cy="0"/>
            </a:xfrm>
            <a:prstGeom prst="line">
              <a:avLst/>
            </a:prstGeom>
            <a:ln cap="flat" w="50800">
              <a:solidFill>
                <a:srgbClr val="000000"/>
              </a:solidFill>
              <a:prstDash val="solid"/>
              <a:headEnd type="none" len="sm" w="sm"/>
              <a:tailEnd type="none" len="sm" w="sm"/>
            </a:ln>
          </p:spPr>
        </p:sp>
        <p:sp>
          <p:nvSpPr>
            <p:cNvPr name="AutoShape 80" id="80"/>
            <p:cNvSpPr/>
            <p:nvPr/>
          </p:nvSpPr>
          <p:spPr>
            <a:xfrm>
              <a:off x="9376370" y="3978966"/>
              <a:ext cx="619534" cy="0"/>
            </a:xfrm>
            <a:prstGeom prst="line">
              <a:avLst/>
            </a:prstGeom>
            <a:ln cap="flat" w="50800">
              <a:solidFill>
                <a:srgbClr val="000000"/>
              </a:solidFill>
              <a:prstDash val="solid"/>
              <a:headEnd type="none" len="sm" w="sm"/>
              <a:tailEnd type="none" len="sm" w="sm"/>
            </a:ln>
          </p:spPr>
        </p:sp>
        <p:sp>
          <p:nvSpPr>
            <p:cNvPr name="AutoShape 81" id="81"/>
            <p:cNvSpPr/>
            <p:nvPr/>
          </p:nvSpPr>
          <p:spPr>
            <a:xfrm>
              <a:off x="12446088" y="3978966"/>
              <a:ext cx="619534" cy="0"/>
            </a:xfrm>
            <a:prstGeom prst="line">
              <a:avLst/>
            </a:prstGeom>
            <a:ln cap="flat" w="50800">
              <a:solidFill>
                <a:srgbClr val="000000"/>
              </a:solidFill>
              <a:prstDash val="solid"/>
              <a:headEnd type="none" len="sm" w="sm"/>
              <a:tailEnd type="none" len="sm" w="sm"/>
            </a:ln>
          </p:spPr>
        </p:sp>
        <p:sp>
          <p:nvSpPr>
            <p:cNvPr name="AutoShape 82" id="82"/>
            <p:cNvSpPr/>
            <p:nvPr/>
          </p:nvSpPr>
          <p:spPr>
            <a:xfrm flipH="true">
              <a:off x="15515807" y="3978966"/>
              <a:ext cx="619534" cy="0"/>
            </a:xfrm>
            <a:prstGeom prst="line">
              <a:avLst/>
            </a:prstGeom>
            <a:ln cap="flat" w="50800">
              <a:solidFill>
                <a:srgbClr val="000000"/>
              </a:solidFill>
              <a:prstDash val="solid"/>
              <a:headEnd type="none" len="sm" w="sm"/>
              <a:tailEnd type="none" len="sm" w="sm"/>
            </a:ln>
          </p:spPr>
        </p:sp>
        <p:sp>
          <p:nvSpPr>
            <p:cNvPr name="AutoShape 83" id="83"/>
            <p:cNvSpPr/>
            <p:nvPr/>
          </p:nvSpPr>
          <p:spPr>
            <a:xfrm flipH="true">
              <a:off x="18585526" y="3978966"/>
              <a:ext cx="619534" cy="0"/>
            </a:xfrm>
            <a:prstGeom prst="line">
              <a:avLst/>
            </a:prstGeom>
            <a:ln cap="flat" w="50800">
              <a:solidFill>
                <a:srgbClr val="000000"/>
              </a:solidFill>
              <a:prstDash val="solid"/>
              <a:headEnd type="none" len="sm" w="sm"/>
              <a:tailEnd type="none" len="sm" w="sm"/>
            </a:ln>
          </p:spPr>
        </p:sp>
        <p:sp>
          <p:nvSpPr>
            <p:cNvPr name="AutoShape 84" id="84"/>
            <p:cNvSpPr/>
            <p:nvPr/>
          </p:nvSpPr>
          <p:spPr>
            <a:xfrm>
              <a:off x="1928233" y="5966251"/>
              <a:ext cx="1928233" cy="0"/>
            </a:xfrm>
            <a:prstGeom prst="line">
              <a:avLst/>
            </a:prstGeom>
            <a:ln cap="flat" w="50800">
              <a:solidFill>
                <a:srgbClr val="000000"/>
              </a:solidFill>
              <a:prstDash val="solid"/>
              <a:headEnd type="none" len="sm" w="sm"/>
              <a:tailEnd type="none" len="sm" w="sm"/>
            </a:ln>
          </p:spPr>
        </p:sp>
        <p:sp>
          <p:nvSpPr>
            <p:cNvPr name="AutoShape 85" id="85"/>
            <p:cNvSpPr/>
            <p:nvPr/>
          </p:nvSpPr>
          <p:spPr>
            <a:xfrm>
              <a:off x="6306651" y="5966251"/>
              <a:ext cx="619534" cy="0"/>
            </a:xfrm>
            <a:prstGeom prst="line">
              <a:avLst/>
            </a:prstGeom>
            <a:ln cap="flat" w="50800">
              <a:solidFill>
                <a:srgbClr val="000000"/>
              </a:solidFill>
              <a:prstDash val="solid"/>
              <a:headEnd type="none" len="sm" w="sm"/>
              <a:tailEnd type="none" len="sm" w="sm"/>
            </a:ln>
          </p:spPr>
        </p:sp>
        <p:grpSp>
          <p:nvGrpSpPr>
            <p:cNvPr name="Group 86" id="86"/>
            <p:cNvGrpSpPr/>
            <p:nvPr/>
          </p:nvGrpSpPr>
          <p:grpSpPr>
            <a:xfrm rot="5400000">
              <a:off x="758697" y="1329877"/>
              <a:ext cx="1210178" cy="533750"/>
              <a:chOff x="0" y="0"/>
              <a:chExt cx="1842872" cy="812800"/>
            </a:xfrm>
          </p:grpSpPr>
          <p:sp>
            <p:nvSpPr>
              <p:cNvPr name="Freeform 87" id="87"/>
              <p:cNvSpPr/>
              <p:nvPr/>
            </p:nvSpPr>
            <p:spPr>
              <a:xfrm flipH="false" flipV="false" rot="0">
                <a:off x="0" y="0"/>
                <a:ext cx="1842872" cy="812800"/>
              </a:xfrm>
              <a:custGeom>
                <a:avLst/>
                <a:gdLst/>
                <a:ahLst/>
                <a:cxnLst/>
                <a:rect r="r" b="b" t="t" l="l"/>
                <a:pathLst>
                  <a:path h="812800" w="1842872">
                    <a:moveTo>
                      <a:pt x="1842872" y="406400"/>
                    </a:moveTo>
                    <a:lnTo>
                      <a:pt x="1436472" y="0"/>
                    </a:lnTo>
                    <a:lnTo>
                      <a:pt x="1436472" y="203200"/>
                    </a:lnTo>
                    <a:lnTo>
                      <a:pt x="0" y="203200"/>
                    </a:lnTo>
                    <a:lnTo>
                      <a:pt x="0" y="609600"/>
                    </a:lnTo>
                    <a:lnTo>
                      <a:pt x="1436472" y="609600"/>
                    </a:lnTo>
                    <a:lnTo>
                      <a:pt x="1436472" y="812800"/>
                    </a:lnTo>
                    <a:lnTo>
                      <a:pt x="1842872" y="406400"/>
                    </a:lnTo>
                    <a:close/>
                  </a:path>
                </a:pathLst>
              </a:custGeom>
              <a:solidFill>
                <a:srgbClr val="000000"/>
              </a:solidFill>
              <a:ln cap="sq">
                <a:noFill/>
                <a:prstDash val="solid"/>
                <a:miter/>
              </a:ln>
            </p:spPr>
          </p:sp>
          <p:sp>
            <p:nvSpPr>
              <p:cNvPr name="TextBox 88" id="88"/>
              <p:cNvSpPr txBox="true"/>
              <p:nvPr/>
            </p:nvSpPr>
            <p:spPr>
              <a:xfrm>
                <a:off x="0" y="203200"/>
                <a:ext cx="1741272" cy="406400"/>
              </a:xfrm>
              <a:prstGeom prst="rect">
                <a:avLst/>
              </a:prstGeom>
            </p:spPr>
            <p:txBody>
              <a:bodyPr anchor="ctr" rtlCol="false" tIns="50800" lIns="50800" bIns="50800" rIns="50800"/>
              <a:lstStyle/>
              <a:p>
                <a:pPr algn="ctr">
                  <a:lnSpc>
                    <a:spcPts val="2540"/>
                  </a:lnSpc>
                </a:pPr>
              </a:p>
            </p:txBody>
          </p:sp>
        </p:grpSp>
        <p:sp>
          <p:nvSpPr>
            <p:cNvPr name="Freeform 89" id="89"/>
            <p:cNvSpPr/>
            <p:nvPr/>
          </p:nvSpPr>
          <p:spPr>
            <a:xfrm flipH="true" flipV="false" rot="0">
              <a:off x="12755855" y="1540467"/>
              <a:ext cx="669804" cy="893073"/>
            </a:xfrm>
            <a:custGeom>
              <a:avLst/>
              <a:gdLst/>
              <a:ahLst/>
              <a:cxnLst/>
              <a:rect r="r" b="b" t="t" l="l"/>
              <a:pathLst>
                <a:path h="893073" w="669804">
                  <a:moveTo>
                    <a:pt x="669805" y="0"/>
                  </a:moveTo>
                  <a:lnTo>
                    <a:pt x="0" y="0"/>
                  </a:lnTo>
                  <a:lnTo>
                    <a:pt x="0" y="893073"/>
                  </a:lnTo>
                  <a:lnTo>
                    <a:pt x="669805" y="893073"/>
                  </a:lnTo>
                  <a:lnTo>
                    <a:pt x="66980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90" id="90"/>
            <p:cNvSpPr/>
            <p:nvPr/>
          </p:nvSpPr>
          <p:spPr>
            <a:xfrm flipH="false" flipV="false" rot="0">
              <a:off x="2437700" y="2549147"/>
              <a:ext cx="669804" cy="893073"/>
            </a:xfrm>
            <a:custGeom>
              <a:avLst/>
              <a:gdLst/>
              <a:ahLst/>
              <a:cxnLst/>
              <a:rect r="r" b="b" t="t" l="l"/>
              <a:pathLst>
                <a:path h="893073" w="669804">
                  <a:moveTo>
                    <a:pt x="0" y="0"/>
                  </a:moveTo>
                  <a:lnTo>
                    <a:pt x="669805" y="0"/>
                  </a:lnTo>
                  <a:lnTo>
                    <a:pt x="669805" y="893073"/>
                  </a:lnTo>
                  <a:lnTo>
                    <a:pt x="0" y="8930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91" id="91"/>
            <p:cNvSpPr/>
            <p:nvPr/>
          </p:nvSpPr>
          <p:spPr>
            <a:xfrm flipH="false" flipV="false" rot="0">
              <a:off x="2557447" y="4512366"/>
              <a:ext cx="669804" cy="893073"/>
            </a:xfrm>
            <a:custGeom>
              <a:avLst/>
              <a:gdLst/>
              <a:ahLst/>
              <a:cxnLst/>
              <a:rect r="r" b="b" t="t" l="l"/>
              <a:pathLst>
                <a:path h="893073" w="669804">
                  <a:moveTo>
                    <a:pt x="0" y="0"/>
                  </a:moveTo>
                  <a:lnTo>
                    <a:pt x="669805" y="0"/>
                  </a:lnTo>
                  <a:lnTo>
                    <a:pt x="669805" y="893073"/>
                  </a:lnTo>
                  <a:lnTo>
                    <a:pt x="0" y="8930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92" id="92"/>
            <p:cNvSpPr/>
            <p:nvPr/>
          </p:nvSpPr>
          <p:spPr>
            <a:xfrm flipH="false" flipV="true" rot="0">
              <a:off x="2482218" y="991663"/>
              <a:ext cx="719003" cy="882212"/>
            </a:xfrm>
            <a:custGeom>
              <a:avLst/>
              <a:gdLst/>
              <a:ahLst/>
              <a:cxnLst/>
              <a:rect r="r" b="b" t="t" l="l"/>
              <a:pathLst>
                <a:path h="882212" w="719003">
                  <a:moveTo>
                    <a:pt x="0" y="882212"/>
                  </a:moveTo>
                  <a:lnTo>
                    <a:pt x="719002" y="882212"/>
                  </a:lnTo>
                  <a:lnTo>
                    <a:pt x="719002" y="0"/>
                  </a:lnTo>
                  <a:lnTo>
                    <a:pt x="0" y="0"/>
                  </a:lnTo>
                  <a:lnTo>
                    <a:pt x="0" y="882212"/>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93" id="93"/>
          <p:cNvGrpSpPr/>
          <p:nvPr/>
        </p:nvGrpSpPr>
        <p:grpSpPr>
          <a:xfrm rot="0">
            <a:off x="-2581269" y="827479"/>
            <a:ext cx="14322996" cy="1078989"/>
            <a:chOff x="0" y="0"/>
            <a:chExt cx="3772312" cy="284178"/>
          </a:xfrm>
        </p:grpSpPr>
        <p:sp>
          <p:nvSpPr>
            <p:cNvPr name="Freeform 94" id="94"/>
            <p:cNvSpPr/>
            <p:nvPr/>
          </p:nvSpPr>
          <p:spPr>
            <a:xfrm flipH="false" flipV="false" rot="0">
              <a:off x="0" y="0"/>
              <a:ext cx="3772312" cy="284178"/>
            </a:xfrm>
            <a:custGeom>
              <a:avLst/>
              <a:gdLst/>
              <a:ahLst/>
              <a:cxnLst/>
              <a:rect r="r" b="b" t="t" l="l"/>
              <a:pathLst>
                <a:path h="284178" w="3772312">
                  <a:moveTo>
                    <a:pt x="54052" y="0"/>
                  </a:moveTo>
                  <a:lnTo>
                    <a:pt x="3718259" y="0"/>
                  </a:lnTo>
                  <a:cubicBezTo>
                    <a:pt x="3732595" y="0"/>
                    <a:pt x="3746344" y="5695"/>
                    <a:pt x="3756480" y="15832"/>
                  </a:cubicBezTo>
                  <a:cubicBezTo>
                    <a:pt x="3766617" y="25968"/>
                    <a:pt x="3772312" y="39717"/>
                    <a:pt x="3772312" y="54052"/>
                  </a:cubicBezTo>
                  <a:lnTo>
                    <a:pt x="3772312" y="230126"/>
                  </a:lnTo>
                  <a:cubicBezTo>
                    <a:pt x="3772312" y="259978"/>
                    <a:pt x="3748112" y="284178"/>
                    <a:pt x="3718259" y="284178"/>
                  </a:cubicBezTo>
                  <a:lnTo>
                    <a:pt x="54052" y="284178"/>
                  </a:lnTo>
                  <a:cubicBezTo>
                    <a:pt x="24200" y="284178"/>
                    <a:pt x="0" y="259978"/>
                    <a:pt x="0" y="230126"/>
                  </a:cubicBezTo>
                  <a:lnTo>
                    <a:pt x="0" y="54052"/>
                  </a:lnTo>
                  <a:cubicBezTo>
                    <a:pt x="0" y="24200"/>
                    <a:pt x="24200" y="0"/>
                    <a:pt x="54052"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95" id="95"/>
            <p:cNvSpPr txBox="true"/>
            <p:nvPr/>
          </p:nvSpPr>
          <p:spPr>
            <a:xfrm>
              <a:off x="0" y="0"/>
              <a:ext cx="3772312" cy="284178"/>
            </a:xfrm>
            <a:prstGeom prst="rect">
              <a:avLst/>
            </a:prstGeom>
          </p:spPr>
          <p:txBody>
            <a:bodyPr anchor="ctr" rtlCol="false" tIns="50800" lIns="50800" bIns="50800" rIns="50800"/>
            <a:lstStyle/>
            <a:p>
              <a:pPr algn="ctr">
                <a:lnSpc>
                  <a:spcPts val="2540"/>
                </a:lnSpc>
              </a:pPr>
            </a:p>
          </p:txBody>
        </p:sp>
      </p:grpSp>
      <p:sp>
        <p:nvSpPr>
          <p:cNvPr name="Freeform 96" id="96"/>
          <p:cNvSpPr/>
          <p:nvPr/>
        </p:nvSpPr>
        <p:spPr>
          <a:xfrm flipH="false" flipV="false" rot="0">
            <a:off x="11412470" y="642293"/>
            <a:ext cx="772815" cy="772815"/>
          </a:xfrm>
          <a:custGeom>
            <a:avLst/>
            <a:gdLst/>
            <a:ahLst/>
            <a:cxnLst/>
            <a:rect r="r" b="b" t="t" l="l"/>
            <a:pathLst>
              <a:path h="772815" w="772815">
                <a:moveTo>
                  <a:pt x="0" y="0"/>
                </a:moveTo>
                <a:lnTo>
                  <a:pt x="772815" y="0"/>
                </a:lnTo>
                <a:lnTo>
                  <a:pt x="772815"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7" id="97"/>
          <p:cNvSpPr txBox="true"/>
          <p:nvPr/>
        </p:nvSpPr>
        <p:spPr>
          <a:xfrm rot="0">
            <a:off x="1392621" y="929137"/>
            <a:ext cx="9876974" cy="7715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Estrutura Analítica do Projeto</a:t>
            </a:r>
          </a:p>
        </p:txBody>
      </p:sp>
      <p:sp>
        <p:nvSpPr>
          <p:cNvPr name="TextBox 98" id="98"/>
          <p:cNvSpPr txBox="true"/>
          <p:nvPr/>
        </p:nvSpPr>
        <p:spPr>
          <a:xfrm rot="0">
            <a:off x="4570704" y="2428875"/>
            <a:ext cx="13127333" cy="1076325"/>
          </a:xfrm>
          <a:prstGeom prst="rect">
            <a:avLst/>
          </a:prstGeom>
        </p:spPr>
        <p:txBody>
          <a:bodyPr anchor="t" rtlCol="false" tIns="0" lIns="0" bIns="0" rIns="0">
            <a:spAutoFit/>
          </a:bodyPr>
          <a:lstStyle/>
          <a:p>
            <a:pPr marL="647702" indent="-323851" lvl="1">
              <a:lnSpc>
                <a:spcPts val="4200"/>
              </a:lnSpc>
              <a:spcBef>
                <a:spcPct val="0"/>
              </a:spcBef>
              <a:buFont typeface="Arial"/>
              <a:buChar char="•"/>
            </a:pPr>
            <a:r>
              <a:rPr lang="en-US" sz="3000">
                <a:solidFill>
                  <a:srgbClr val="000000"/>
                </a:solidFill>
                <a:latin typeface="Poppins"/>
              </a:rPr>
              <a:t>É possível acompanhar o desenvolvimento de todo o projeto, além de </a:t>
            </a:r>
            <a:r>
              <a:rPr lang="en-US" sz="3000">
                <a:solidFill>
                  <a:srgbClr val="000000"/>
                </a:solidFill>
                <a:latin typeface="Poppins"/>
              </a:rPr>
              <a:t>poder analisar a ordem cronológica de cada atividade.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586AF">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99410" y="9692353"/>
            <a:ext cx="594647" cy="594647"/>
          </a:xfrm>
          <a:custGeom>
            <a:avLst/>
            <a:gdLst/>
            <a:ahLst/>
            <a:cxnLst/>
            <a:rect r="r" b="b" t="t" l="l"/>
            <a:pathLst>
              <a:path h="594647" w="594647">
                <a:moveTo>
                  <a:pt x="0" y="0"/>
                </a:moveTo>
                <a:lnTo>
                  <a:pt x="594647" y="0"/>
                </a:lnTo>
                <a:lnTo>
                  <a:pt x="594647" y="594647"/>
                </a:lnTo>
                <a:lnTo>
                  <a:pt x="0" y="594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128" y="3805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2586AF">
                <a:alpha val="64706"/>
              </a:srgbClr>
            </a:solidFill>
          </p:spPr>
        </p:sp>
      </p:grpSp>
      <p:grpSp>
        <p:nvGrpSpPr>
          <p:cNvPr name="Group 5" id="5"/>
          <p:cNvGrpSpPr/>
          <p:nvPr/>
        </p:nvGrpSpPr>
        <p:grpSpPr>
          <a:xfrm rot="748784">
            <a:off x="11238597" y="-1650414"/>
            <a:ext cx="8583270" cy="13182108"/>
            <a:chOff x="0" y="0"/>
            <a:chExt cx="2260614" cy="3471831"/>
          </a:xfrm>
        </p:grpSpPr>
        <p:sp>
          <p:nvSpPr>
            <p:cNvPr name="Freeform 6" id="6"/>
            <p:cNvSpPr/>
            <p:nvPr/>
          </p:nvSpPr>
          <p:spPr>
            <a:xfrm flipH="false" flipV="false" rot="0">
              <a:off x="0" y="0"/>
              <a:ext cx="2260614" cy="3471831"/>
            </a:xfrm>
            <a:custGeom>
              <a:avLst/>
              <a:gdLst/>
              <a:ahLst/>
              <a:cxnLst/>
              <a:rect r="r" b="b" t="t" l="l"/>
              <a:pathLst>
                <a:path h="3471831" w="2260614">
                  <a:moveTo>
                    <a:pt x="0" y="0"/>
                  </a:moveTo>
                  <a:lnTo>
                    <a:pt x="2260614" y="0"/>
                  </a:lnTo>
                  <a:lnTo>
                    <a:pt x="2260614" y="3471831"/>
                  </a:lnTo>
                  <a:lnTo>
                    <a:pt x="0" y="3471831"/>
                  </a:lnTo>
                  <a:close/>
                </a:path>
              </a:pathLst>
            </a:custGeom>
            <a:solidFill>
              <a:srgbClr val="034487"/>
            </a:solidFill>
          </p:spPr>
        </p:sp>
        <p:sp>
          <p:nvSpPr>
            <p:cNvPr name="TextBox 7" id="7"/>
            <p:cNvSpPr txBox="true"/>
            <p:nvPr/>
          </p:nvSpPr>
          <p:spPr>
            <a:xfrm>
              <a:off x="0" y="0"/>
              <a:ext cx="2260614" cy="3471831"/>
            </a:xfrm>
            <a:prstGeom prst="rect">
              <a:avLst/>
            </a:prstGeom>
          </p:spPr>
          <p:txBody>
            <a:bodyPr anchor="ctr" rtlCol="false" tIns="50800" lIns="50800" bIns="50800" rIns="50800"/>
            <a:lstStyle/>
            <a:p>
              <a:pPr algn="ctr">
                <a:lnSpc>
                  <a:spcPts val="2540"/>
                </a:lnSpc>
              </a:pPr>
            </a:p>
          </p:txBody>
        </p:sp>
      </p:grpSp>
      <p:sp>
        <p:nvSpPr>
          <p:cNvPr name="Freeform 8" id="8"/>
          <p:cNvSpPr/>
          <p:nvPr/>
        </p:nvSpPr>
        <p:spPr>
          <a:xfrm flipH="false" flipV="false" rot="0">
            <a:off x="16033135" y="8933862"/>
            <a:ext cx="648875" cy="648875"/>
          </a:xfrm>
          <a:custGeom>
            <a:avLst/>
            <a:gdLst/>
            <a:ahLst/>
            <a:cxnLst/>
            <a:rect r="r" b="b" t="t" l="l"/>
            <a:pathLst>
              <a:path h="648875" w="648875">
                <a:moveTo>
                  <a:pt x="0" y="0"/>
                </a:moveTo>
                <a:lnTo>
                  <a:pt x="648875" y="0"/>
                </a:lnTo>
                <a:lnTo>
                  <a:pt x="648875" y="648876"/>
                </a:lnTo>
                <a:lnTo>
                  <a:pt x="0" y="648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391466" y="8853128"/>
            <a:ext cx="405172" cy="405172"/>
          </a:xfrm>
          <a:custGeom>
            <a:avLst/>
            <a:gdLst/>
            <a:ahLst/>
            <a:cxnLst/>
            <a:rect r="r" b="b" t="t" l="l"/>
            <a:pathLst>
              <a:path h="405172" w="405172">
                <a:moveTo>
                  <a:pt x="0" y="0"/>
                </a:moveTo>
                <a:lnTo>
                  <a:pt x="405172" y="0"/>
                </a:lnTo>
                <a:lnTo>
                  <a:pt x="405172" y="405172"/>
                </a:lnTo>
                <a:lnTo>
                  <a:pt x="0" y="405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8902" y="7803133"/>
            <a:ext cx="5526353" cy="5526353"/>
            <a:chOff x="0" y="0"/>
            <a:chExt cx="7368471" cy="7368471"/>
          </a:xfrm>
        </p:grpSpPr>
        <p:sp>
          <p:nvSpPr>
            <p:cNvPr name="Freeform 11" id="11"/>
            <p:cNvSpPr/>
            <p:nvPr/>
          </p:nvSpPr>
          <p:spPr>
            <a:xfrm flipH="false" flipV="false" rot="0">
              <a:off x="0" y="0"/>
              <a:ext cx="7368471" cy="7368471"/>
            </a:xfrm>
            <a:custGeom>
              <a:avLst/>
              <a:gdLst/>
              <a:ahLst/>
              <a:cxnLst/>
              <a:rect r="r" b="b" t="t" l="l"/>
              <a:pathLst>
                <a:path h="7368471" w="7368471">
                  <a:moveTo>
                    <a:pt x="0" y="0"/>
                  </a:moveTo>
                  <a:lnTo>
                    <a:pt x="7368471" y="0"/>
                  </a:lnTo>
                  <a:lnTo>
                    <a:pt x="7368471" y="7368471"/>
                  </a:lnTo>
                  <a:lnTo>
                    <a:pt x="0" y="7368471"/>
                  </a:lnTo>
                  <a:lnTo>
                    <a:pt x="0" y="0"/>
                  </a:lnTo>
                  <a:close/>
                </a:path>
              </a:pathLst>
            </a:custGeom>
            <a:blipFill>
              <a:blip r:embed="rId6">
                <a:alphaModFix amt="53000"/>
              </a:blip>
              <a:stretch>
                <a:fillRect l="0" t="0" r="0" b="0"/>
              </a:stretch>
            </a:blipFill>
          </p:spPr>
        </p:sp>
        <p:grpSp>
          <p:nvGrpSpPr>
            <p:cNvPr name="Group 12" id="12"/>
            <p:cNvGrpSpPr/>
            <p:nvPr/>
          </p:nvGrpSpPr>
          <p:grpSpPr>
            <a:xfrm rot="0">
              <a:off x="3344274" y="1482580"/>
              <a:ext cx="2309571" cy="2541956"/>
              <a:chOff x="0" y="0"/>
              <a:chExt cx="838014" cy="922334"/>
            </a:xfrm>
          </p:grpSpPr>
          <p:sp>
            <p:nvSpPr>
              <p:cNvPr name="Freeform 13" id="13"/>
              <p:cNvSpPr/>
              <p:nvPr/>
            </p:nvSpPr>
            <p:spPr>
              <a:xfrm flipH="false" flipV="false" rot="0">
                <a:off x="0" y="0"/>
                <a:ext cx="838014" cy="922334"/>
              </a:xfrm>
              <a:custGeom>
                <a:avLst/>
                <a:gdLst/>
                <a:ahLst/>
                <a:cxnLst/>
                <a:rect r="r" b="b" t="t" l="l"/>
                <a:pathLst>
                  <a:path h="922334" w="838014">
                    <a:moveTo>
                      <a:pt x="419007" y="0"/>
                    </a:moveTo>
                    <a:cubicBezTo>
                      <a:pt x="187596" y="0"/>
                      <a:pt x="0" y="206471"/>
                      <a:pt x="0" y="461167"/>
                    </a:cubicBezTo>
                    <a:cubicBezTo>
                      <a:pt x="0" y="715862"/>
                      <a:pt x="187596" y="922334"/>
                      <a:pt x="419007" y="922334"/>
                    </a:cubicBezTo>
                    <a:cubicBezTo>
                      <a:pt x="650419" y="922334"/>
                      <a:pt x="838014" y="715862"/>
                      <a:pt x="838014" y="461167"/>
                    </a:cubicBezTo>
                    <a:cubicBezTo>
                      <a:pt x="838014" y="206471"/>
                      <a:pt x="650419" y="0"/>
                      <a:pt x="419007" y="0"/>
                    </a:cubicBezTo>
                    <a:close/>
                  </a:path>
                </a:pathLst>
              </a:custGeom>
              <a:solidFill>
                <a:srgbClr val="0F3566"/>
              </a:solidFill>
            </p:spPr>
          </p:sp>
          <p:sp>
            <p:nvSpPr>
              <p:cNvPr name="TextBox 14" id="14"/>
              <p:cNvSpPr txBox="true"/>
              <p:nvPr/>
            </p:nvSpPr>
            <p:spPr>
              <a:xfrm>
                <a:off x="78564" y="86469"/>
                <a:ext cx="680887" cy="749396"/>
              </a:xfrm>
              <a:prstGeom prst="rect">
                <a:avLst/>
              </a:prstGeom>
            </p:spPr>
            <p:txBody>
              <a:bodyPr anchor="ctr" rtlCol="false" tIns="50800" lIns="50800" bIns="50800" rIns="50800"/>
              <a:lstStyle/>
              <a:p>
                <a:pPr algn="ctr">
                  <a:lnSpc>
                    <a:spcPts val="2540"/>
                  </a:lnSpc>
                </a:pPr>
              </a:p>
            </p:txBody>
          </p:sp>
        </p:grpSp>
        <p:sp>
          <p:nvSpPr>
            <p:cNvPr name="Freeform 15" id="15"/>
            <p:cNvSpPr/>
            <p:nvPr/>
          </p:nvSpPr>
          <p:spPr>
            <a:xfrm flipH="false" flipV="false" rot="3711623">
              <a:off x="3012518" y="1381958"/>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785836" y="2277639"/>
              <a:ext cx="1348986" cy="1083166"/>
            </a:xfrm>
            <a:prstGeom prst="rect">
              <a:avLst/>
            </a:prstGeom>
          </p:spPr>
          <p:txBody>
            <a:bodyPr anchor="t" rtlCol="false" tIns="0" lIns="0" bIns="0" rIns="0">
              <a:spAutoFit/>
            </a:bodyPr>
            <a:lstStyle/>
            <a:p>
              <a:pPr algn="ctr">
                <a:lnSpc>
                  <a:spcPts val="3328"/>
                </a:lnSpc>
              </a:pPr>
              <a:r>
                <a:rPr lang="en-US" sz="2377">
                  <a:solidFill>
                    <a:srgbClr val="FFFFFF"/>
                  </a:solidFill>
                  <a:latin typeface="Poppins Bold"/>
                </a:rPr>
                <a:t>09</a:t>
              </a:r>
            </a:p>
            <a:p>
              <a:pPr algn="ctr">
                <a:lnSpc>
                  <a:spcPts val="3328"/>
                </a:lnSpc>
                <a:spcBef>
                  <a:spcPct val="0"/>
                </a:spcBef>
              </a:pPr>
            </a:p>
          </p:txBody>
        </p:sp>
      </p:grpSp>
      <p:grpSp>
        <p:nvGrpSpPr>
          <p:cNvPr name="Group 17" id="17"/>
          <p:cNvGrpSpPr/>
          <p:nvPr/>
        </p:nvGrpSpPr>
        <p:grpSpPr>
          <a:xfrm rot="654056">
            <a:off x="12130364" y="692354"/>
            <a:ext cx="4985150" cy="11357353"/>
            <a:chOff x="0" y="0"/>
            <a:chExt cx="1312961" cy="2991237"/>
          </a:xfrm>
        </p:grpSpPr>
        <p:sp>
          <p:nvSpPr>
            <p:cNvPr name="Freeform 18" id="18"/>
            <p:cNvSpPr/>
            <p:nvPr/>
          </p:nvSpPr>
          <p:spPr>
            <a:xfrm flipH="false" flipV="false" rot="0">
              <a:off x="0" y="0"/>
              <a:ext cx="1312961" cy="2991237"/>
            </a:xfrm>
            <a:custGeom>
              <a:avLst/>
              <a:gdLst/>
              <a:ahLst/>
              <a:cxnLst/>
              <a:rect r="r" b="b" t="t" l="l"/>
              <a:pathLst>
                <a:path h="2991237" w="1312961">
                  <a:moveTo>
                    <a:pt x="0" y="0"/>
                  </a:moveTo>
                  <a:lnTo>
                    <a:pt x="1312961" y="0"/>
                  </a:lnTo>
                  <a:lnTo>
                    <a:pt x="1312961" y="2991237"/>
                  </a:lnTo>
                  <a:lnTo>
                    <a:pt x="0" y="2991237"/>
                  </a:lnTo>
                  <a:close/>
                </a:path>
              </a:pathLst>
            </a:custGeom>
            <a:solidFill>
              <a:srgbClr val="0F3566"/>
            </a:solidFill>
          </p:spPr>
        </p:sp>
        <p:sp>
          <p:nvSpPr>
            <p:cNvPr name="TextBox 19" id="19"/>
            <p:cNvSpPr txBox="true"/>
            <p:nvPr/>
          </p:nvSpPr>
          <p:spPr>
            <a:xfrm>
              <a:off x="0" y="0"/>
              <a:ext cx="1312961" cy="2991237"/>
            </a:xfrm>
            <a:prstGeom prst="rect">
              <a:avLst/>
            </a:prstGeom>
          </p:spPr>
          <p:txBody>
            <a:bodyPr anchor="ctr" rtlCol="false" tIns="50800" lIns="50800" bIns="50800" rIns="50800"/>
            <a:lstStyle/>
            <a:p>
              <a:pPr algn="ctr">
                <a:lnSpc>
                  <a:spcPts val="2540"/>
                </a:lnSpc>
              </a:pPr>
            </a:p>
          </p:txBody>
        </p:sp>
      </p:grpSp>
      <p:grpSp>
        <p:nvGrpSpPr>
          <p:cNvPr name="Group 20" id="20"/>
          <p:cNvGrpSpPr/>
          <p:nvPr/>
        </p:nvGrpSpPr>
        <p:grpSpPr>
          <a:xfrm rot="0">
            <a:off x="12726246" y="-257409"/>
            <a:ext cx="6221144" cy="3015147"/>
            <a:chOff x="0" y="0"/>
            <a:chExt cx="8294859" cy="4020197"/>
          </a:xfrm>
        </p:grpSpPr>
        <p:grpSp>
          <p:nvGrpSpPr>
            <p:cNvPr name="Group 21" id="21"/>
            <p:cNvGrpSpPr/>
            <p:nvPr/>
          </p:nvGrpSpPr>
          <p:grpSpPr>
            <a:xfrm rot="0">
              <a:off x="299355" y="705618"/>
              <a:ext cx="7538618" cy="1818909"/>
              <a:chOff x="0" y="0"/>
              <a:chExt cx="3788122" cy="913994"/>
            </a:xfrm>
          </p:grpSpPr>
          <p:sp>
            <p:nvSpPr>
              <p:cNvPr name="Freeform 22" id="22"/>
              <p:cNvSpPr/>
              <p:nvPr/>
            </p:nvSpPr>
            <p:spPr>
              <a:xfrm flipH="false" flipV="false" rot="0">
                <a:off x="0" y="0"/>
                <a:ext cx="3788122" cy="913994"/>
              </a:xfrm>
              <a:custGeom>
                <a:avLst/>
                <a:gdLst/>
                <a:ahLst/>
                <a:cxnLst/>
                <a:rect r="r" b="b" t="t" l="l"/>
                <a:pathLst>
                  <a:path h="913994" w="3788122">
                    <a:moveTo>
                      <a:pt x="203200" y="0"/>
                    </a:moveTo>
                    <a:lnTo>
                      <a:pt x="3788122" y="0"/>
                    </a:lnTo>
                    <a:lnTo>
                      <a:pt x="3584922" y="913994"/>
                    </a:lnTo>
                    <a:lnTo>
                      <a:pt x="0" y="913994"/>
                    </a:lnTo>
                    <a:lnTo>
                      <a:pt x="203200" y="0"/>
                    </a:lnTo>
                    <a:close/>
                  </a:path>
                </a:pathLst>
              </a:custGeom>
              <a:solidFill>
                <a:srgbClr val="2586AF"/>
              </a:solidFill>
            </p:spPr>
          </p:sp>
          <p:sp>
            <p:nvSpPr>
              <p:cNvPr name="TextBox 23" id="23"/>
              <p:cNvSpPr txBox="true"/>
              <p:nvPr/>
            </p:nvSpPr>
            <p:spPr>
              <a:xfrm>
                <a:off x="101600" y="0"/>
                <a:ext cx="3584922" cy="913994"/>
              </a:xfrm>
              <a:prstGeom prst="rect">
                <a:avLst/>
              </a:prstGeom>
            </p:spPr>
            <p:txBody>
              <a:bodyPr anchor="ctr" rtlCol="false" tIns="56208" lIns="56208" bIns="56208" rIns="56208"/>
              <a:lstStyle/>
              <a:p>
                <a:pPr algn="ctr">
                  <a:lnSpc>
                    <a:spcPts val="2540"/>
                  </a:lnSpc>
                </a:pPr>
              </a:p>
            </p:txBody>
          </p:sp>
        </p:grpSp>
        <p:grpSp>
          <p:nvGrpSpPr>
            <p:cNvPr name="Group 24" id="24"/>
            <p:cNvGrpSpPr/>
            <p:nvPr/>
          </p:nvGrpSpPr>
          <p:grpSpPr>
            <a:xfrm rot="0">
              <a:off x="456886" y="598932"/>
              <a:ext cx="7381087" cy="1818909"/>
              <a:chOff x="0" y="0"/>
              <a:chExt cx="3708963" cy="913994"/>
            </a:xfrm>
          </p:grpSpPr>
          <p:sp>
            <p:nvSpPr>
              <p:cNvPr name="Freeform 25" id="25"/>
              <p:cNvSpPr/>
              <p:nvPr/>
            </p:nvSpPr>
            <p:spPr>
              <a:xfrm flipH="false" flipV="false" rot="0">
                <a:off x="0" y="0"/>
                <a:ext cx="3708963" cy="913994"/>
              </a:xfrm>
              <a:custGeom>
                <a:avLst/>
                <a:gdLst/>
                <a:ahLst/>
                <a:cxnLst/>
                <a:rect r="r" b="b" t="t" l="l"/>
                <a:pathLst>
                  <a:path h="913994" w="3708963">
                    <a:moveTo>
                      <a:pt x="203200" y="0"/>
                    </a:moveTo>
                    <a:lnTo>
                      <a:pt x="3708963" y="0"/>
                    </a:lnTo>
                    <a:lnTo>
                      <a:pt x="3505763" y="913994"/>
                    </a:lnTo>
                    <a:lnTo>
                      <a:pt x="0" y="913994"/>
                    </a:lnTo>
                    <a:lnTo>
                      <a:pt x="203200" y="0"/>
                    </a:lnTo>
                    <a:close/>
                  </a:path>
                </a:pathLst>
              </a:custGeom>
              <a:solidFill>
                <a:srgbClr val="034487"/>
              </a:solidFill>
            </p:spPr>
          </p:sp>
          <p:sp>
            <p:nvSpPr>
              <p:cNvPr name="TextBox 26" id="26"/>
              <p:cNvSpPr txBox="true"/>
              <p:nvPr/>
            </p:nvSpPr>
            <p:spPr>
              <a:xfrm>
                <a:off x="101600" y="0"/>
                <a:ext cx="3505763" cy="913994"/>
              </a:xfrm>
              <a:prstGeom prst="rect">
                <a:avLst/>
              </a:prstGeom>
            </p:spPr>
            <p:txBody>
              <a:bodyPr anchor="ctr" rtlCol="false" tIns="56208" lIns="56208" bIns="56208" rIns="56208"/>
              <a:lstStyle/>
              <a:p>
                <a:pPr algn="ctr">
                  <a:lnSpc>
                    <a:spcPts val="2540"/>
                  </a:lnSpc>
                </a:pPr>
              </a:p>
            </p:txBody>
          </p:sp>
        </p:grpSp>
        <p:sp>
          <p:nvSpPr>
            <p:cNvPr name="AutoShape 27" id="27"/>
            <p:cNvSpPr/>
            <p:nvPr/>
          </p:nvSpPr>
          <p:spPr>
            <a:xfrm>
              <a:off x="710886" y="2403789"/>
              <a:ext cx="6704785" cy="14052"/>
            </a:xfrm>
            <a:prstGeom prst="line">
              <a:avLst/>
            </a:prstGeom>
            <a:ln cap="flat" w="12700">
              <a:solidFill>
                <a:srgbClr val="DEEFE7"/>
              </a:solidFill>
              <a:prstDash val="solid"/>
              <a:headEnd type="none" len="sm" w="sm"/>
              <a:tailEnd type="none" len="sm" w="sm"/>
            </a:ln>
          </p:spPr>
        </p:sp>
        <p:sp>
          <p:nvSpPr>
            <p:cNvPr name="Freeform 28" id="28"/>
            <p:cNvSpPr/>
            <p:nvPr/>
          </p:nvSpPr>
          <p:spPr>
            <a:xfrm flipH="false" flipV="false" rot="-5400000">
              <a:off x="337266" y="2247510"/>
              <a:ext cx="434682" cy="312559"/>
            </a:xfrm>
            <a:custGeom>
              <a:avLst/>
              <a:gdLst/>
              <a:ahLst/>
              <a:cxnLst/>
              <a:rect r="r" b="b" t="t" l="l"/>
              <a:pathLst>
                <a:path h="312559" w="434682">
                  <a:moveTo>
                    <a:pt x="0" y="0"/>
                  </a:moveTo>
                  <a:lnTo>
                    <a:pt x="434681" y="0"/>
                  </a:lnTo>
                  <a:lnTo>
                    <a:pt x="434681" y="312559"/>
                  </a:lnTo>
                  <a:lnTo>
                    <a:pt x="0" y="312559"/>
                  </a:lnTo>
                  <a:lnTo>
                    <a:pt x="0" y="0"/>
                  </a:lnTo>
                  <a:close/>
                </a:path>
              </a:pathLst>
            </a:custGeom>
            <a:blipFill>
              <a:blip r:embed="rId9">
                <a:extLst>
                  <a:ext uri="{96DAC541-7B7A-43D3-8B79-37D633B846F1}">
                    <asvg:svgBlip xmlns:asvg="http://schemas.microsoft.com/office/drawing/2016/SVG/main" r:embed="rId10"/>
                  </a:ext>
                </a:extLst>
              </a:blip>
              <a:stretch>
                <a:fillRect l="0" t="-130824" r="0" b="0"/>
              </a:stretch>
            </a:blipFill>
          </p:spPr>
        </p:sp>
        <p:sp>
          <p:nvSpPr>
            <p:cNvPr name="TextBox 29" id="29"/>
            <p:cNvSpPr txBox="true"/>
            <p:nvPr/>
          </p:nvSpPr>
          <p:spPr>
            <a:xfrm rot="0">
              <a:off x="0" y="887528"/>
              <a:ext cx="8294859" cy="1213908"/>
            </a:xfrm>
            <a:prstGeom prst="rect">
              <a:avLst/>
            </a:prstGeom>
          </p:spPr>
          <p:txBody>
            <a:bodyPr anchor="t" rtlCol="false" tIns="0" lIns="0" bIns="0" rIns="0">
              <a:spAutoFit/>
            </a:bodyPr>
            <a:lstStyle/>
            <a:p>
              <a:pPr algn="ctr">
                <a:lnSpc>
                  <a:spcPts val="7699"/>
                </a:lnSpc>
              </a:pPr>
              <a:r>
                <a:rPr lang="en-US" sz="5499" spc="-274">
                  <a:solidFill>
                    <a:srgbClr val="FFFFFF"/>
                  </a:solidFill>
                  <a:latin typeface="Eastman Grotesque"/>
                </a:rPr>
                <a:t>Educa Tech</a:t>
              </a:r>
            </a:p>
          </p:txBody>
        </p:sp>
        <p:sp>
          <p:nvSpPr>
            <p:cNvPr name="Freeform 30" id="30"/>
            <p:cNvSpPr/>
            <p:nvPr/>
          </p:nvSpPr>
          <p:spPr>
            <a:xfrm flipH="false" flipV="false" rot="-7389939">
              <a:off x="5632506" y="1765159"/>
              <a:ext cx="1029130" cy="2358405"/>
            </a:xfrm>
            <a:custGeom>
              <a:avLst/>
              <a:gdLst/>
              <a:ahLst/>
              <a:cxnLst/>
              <a:rect r="r" b="b" t="t" l="l"/>
              <a:pathLst>
                <a:path h="2358405" w="1029130">
                  <a:moveTo>
                    <a:pt x="0" y="0"/>
                  </a:moveTo>
                  <a:lnTo>
                    <a:pt x="1029130" y="0"/>
                  </a:lnTo>
                  <a:lnTo>
                    <a:pt x="1029130" y="2358405"/>
                  </a:lnTo>
                  <a:lnTo>
                    <a:pt x="0" y="2358405"/>
                  </a:lnTo>
                  <a:lnTo>
                    <a:pt x="0" y="0"/>
                  </a:lnTo>
                  <a:close/>
                </a:path>
              </a:pathLst>
            </a:custGeom>
            <a:blipFill>
              <a:blip r:embed="rId11"/>
              <a:stretch>
                <a:fillRect l="0" t="0" r="-113982" b="0"/>
              </a:stretch>
            </a:blipFill>
          </p:spPr>
        </p:sp>
        <p:sp>
          <p:nvSpPr>
            <p:cNvPr name="Freeform 31" id="31"/>
            <p:cNvSpPr/>
            <p:nvPr/>
          </p:nvSpPr>
          <p:spPr>
            <a:xfrm flipH="false" flipV="false" rot="0">
              <a:off x="6311341" y="0"/>
              <a:ext cx="803149" cy="803149"/>
            </a:xfrm>
            <a:custGeom>
              <a:avLst/>
              <a:gdLst/>
              <a:ahLst/>
              <a:cxnLst/>
              <a:rect r="r" b="b" t="t" l="l"/>
              <a:pathLst>
                <a:path h="803149" w="803149">
                  <a:moveTo>
                    <a:pt x="0" y="0"/>
                  </a:moveTo>
                  <a:lnTo>
                    <a:pt x="803149" y="0"/>
                  </a:lnTo>
                  <a:lnTo>
                    <a:pt x="803149" y="803149"/>
                  </a:lnTo>
                  <a:lnTo>
                    <a:pt x="0" y="803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5400000">
              <a:off x="6380564" y="500754"/>
              <a:ext cx="216225" cy="478708"/>
            </a:xfrm>
            <a:custGeom>
              <a:avLst/>
              <a:gdLst/>
              <a:ahLst/>
              <a:cxnLst/>
              <a:rect r="r" b="b" t="t" l="l"/>
              <a:pathLst>
                <a:path h="478708" w="216225">
                  <a:moveTo>
                    <a:pt x="0" y="0"/>
                  </a:moveTo>
                  <a:lnTo>
                    <a:pt x="216225" y="0"/>
                  </a:lnTo>
                  <a:lnTo>
                    <a:pt x="216225" y="478708"/>
                  </a:lnTo>
                  <a:lnTo>
                    <a:pt x="0" y="478708"/>
                  </a:lnTo>
                  <a:lnTo>
                    <a:pt x="0" y="0"/>
                  </a:lnTo>
                  <a:close/>
                </a:path>
              </a:pathLst>
            </a:custGeom>
            <a:blipFill>
              <a:blip r:embed="rId14">
                <a:alphaModFix amt="99000"/>
                <a:extLst>
                  <a:ext uri="{96DAC541-7B7A-43D3-8B79-37D633B846F1}">
                    <asvg:svgBlip xmlns:asvg="http://schemas.microsoft.com/office/drawing/2016/SVG/main" r:embed="rId15"/>
                  </a:ext>
                </a:extLst>
              </a:blip>
              <a:stretch>
                <a:fillRect l="-233704" t="-64506" r="0" b="0"/>
              </a:stretch>
            </a:blipFill>
          </p:spPr>
        </p:sp>
      </p:grpSp>
      <p:sp>
        <p:nvSpPr>
          <p:cNvPr name="Freeform 33" id="33"/>
          <p:cNvSpPr/>
          <p:nvPr/>
        </p:nvSpPr>
        <p:spPr>
          <a:xfrm flipH="false" flipV="false" rot="0">
            <a:off x="1028700" y="3392344"/>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028700" y="5776553"/>
            <a:ext cx="595954" cy="402269"/>
          </a:xfrm>
          <a:custGeom>
            <a:avLst/>
            <a:gdLst/>
            <a:ahLst/>
            <a:cxnLst/>
            <a:rect r="r" b="b" t="t" l="l"/>
            <a:pathLst>
              <a:path h="402269" w="595954">
                <a:moveTo>
                  <a:pt x="0" y="0"/>
                </a:moveTo>
                <a:lnTo>
                  <a:pt x="595954" y="0"/>
                </a:lnTo>
                <a:lnTo>
                  <a:pt x="595954" y="402269"/>
                </a:lnTo>
                <a:lnTo>
                  <a:pt x="0" y="4022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false" flipV="false" rot="0">
            <a:off x="10391466" y="2275571"/>
            <a:ext cx="7297014" cy="6780143"/>
          </a:xfrm>
          <a:custGeom>
            <a:avLst/>
            <a:gdLst/>
            <a:ahLst/>
            <a:cxnLst/>
            <a:rect r="r" b="b" t="t" l="l"/>
            <a:pathLst>
              <a:path h="6780143" w="7297014">
                <a:moveTo>
                  <a:pt x="0" y="0"/>
                </a:moveTo>
                <a:lnTo>
                  <a:pt x="7297015" y="0"/>
                </a:lnTo>
                <a:lnTo>
                  <a:pt x="7297015" y="6780143"/>
                </a:lnTo>
                <a:lnTo>
                  <a:pt x="0" y="67801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6" id="36"/>
          <p:cNvSpPr txBox="true"/>
          <p:nvPr/>
        </p:nvSpPr>
        <p:spPr>
          <a:xfrm rot="0">
            <a:off x="1865922" y="3278044"/>
            <a:ext cx="8431154" cy="2143125"/>
          </a:xfrm>
          <a:prstGeom prst="rect">
            <a:avLst/>
          </a:prstGeom>
        </p:spPr>
        <p:txBody>
          <a:bodyPr anchor="t" rtlCol="false" tIns="0" lIns="0" bIns="0" rIns="0">
            <a:spAutoFit/>
          </a:bodyPr>
          <a:lstStyle/>
          <a:p>
            <a:pPr>
              <a:lnSpc>
                <a:spcPts val="4200"/>
              </a:lnSpc>
            </a:pPr>
            <a:r>
              <a:rPr lang="en-US" sz="3000">
                <a:solidFill>
                  <a:srgbClr val="FFFFFF"/>
                </a:solidFill>
                <a:latin typeface="Poppins"/>
              </a:rPr>
              <a:t>Foi realizada priorizando identificar as necessidades dos usuários e as metas a serem alcançadas pelo sistema.</a:t>
            </a:r>
          </a:p>
          <a:p>
            <a:pPr>
              <a:lnSpc>
                <a:spcPts val="4200"/>
              </a:lnSpc>
              <a:spcBef>
                <a:spcPct val="0"/>
              </a:spcBef>
            </a:pPr>
          </a:p>
        </p:txBody>
      </p:sp>
      <p:sp>
        <p:nvSpPr>
          <p:cNvPr name="TextBox 37" id="37"/>
          <p:cNvSpPr txBox="true"/>
          <p:nvPr/>
        </p:nvSpPr>
        <p:spPr>
          <a:xfrm rot="0">
            <a:off x="1865922" y="5652728"/>
            <a:ext cx="8245788" cy="320992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Poppins"/>
              </a:rPr>
              <a:t>Envolvendo o diálogo com os colegas do grupo buscando compreender as expectativas e a coleta de informações relevantes, a fim de direcionar o desenvolvimento para uma solução alinhada com os requisitos definidos.</a:t>
            </a:r>
          </a:p>
        </p:txBody>
      </p:sp>
      <p:grpSp>
        <p:nvGrpSpPr>
          <p:cNvPr name="Group 38" id="38"/>
          <p:cNvGrpSpPr/>
          <p:nvPr/>
        </p:nvGrpSpPr>
        <p:grpSpPr>
          <a:xfrm rot="0">
            <a:off x="-2581269" y="827479"/>
            <a:ext cx="13682707" cy="1975116"/>
            <a:chOff x="0" y="0"/>
            <a:chExt cx="3603676" cy="520195"/>
          </a:xfrm>
        </p:grpSpPr>
        <p:sp>
          <p:nvSpPr>
            <p:cNvPr name="Freeform 39" id="39"/>
            <p:cNvSpPr/>
            <p:nvPr/>
          </p:nvSpPr>
          <p:spPr>
            <a:xfrm flipH="false" flipV="false" rot="0">
              <a:off x="0" y="0"/>
              <a:ext cx="3603676" cy="520195"/>
            </a:xfrm>
            <a:custGeom>
              <a:avLst/>
              <a:gdLst/>
              <a:ahLst/>
              <a:cxnLst/>
              <a:rect r="r" b="b" t="t" l="l"/>
              <a:pathLst>
                <a:path h="520195" w="3603676">
                  <a:moveTo>
                    <a:pt x="56582" y="0"/>
                  </a:moveTo>
                  <a:lnTo>
                    <a:pt x="3547094" y="0"/>
                  </a:lnTo>
                  <a:cubicBezTo>
                    <a:pt x="3578344" y="0"/>
                    <a:pt x="3603676" y="25333"/>
                    <a:pt x="3603676" y="56582"/>
                  </a:cubicBezTo>
                  <a:lnTo>
                    <a:pt x="3603676" y="463613"/>
                  </a:lnTo>
                  <a:cubicBezTo>
                    <a:pt x="3603676" y="494863"/>
                    <a:pt x="3578344" y="520195"/>
                    <a:pt x="3547094" y="520195"/>
                  </a:cubicBezTo>
                  <a:lnTo>
                    <a:pt x="56582" y="520195"/>
                  </a:lnTo>
                  <a:cubicBezTo>
                    <a:pt x="25333" y="520195"/>
                    <a:pt x="0" y="494863"/>
                    <a:pt x="0" y="463613"/>
                  </a:cubicBezTo>
                  <a:lnTo>
                    <a:pt x="0" y="56582"/>
                  </a:lnTo>
                  <a:cubicBezTo>
                    <a:pt x="0" y="25333"/>
                    <a:pt x="25333" y="0"/>
                    <a:pt x="56582" y="0"/>
                  </a:cubicBezTo>
                  <a:close/>
                </a:path>
              </a:pathLst>
            </a:custGeom>
            <a:gradFill rotWithShape="true">
              <a:gsLst>
                <a:gs pos="0">
                  <a:srgbClr val="2586AF">
                    <a:alpha val="50000"/>
                  </a:srgbClr>
                </a:gs>
                <a:gs pos="50000">
                  <a:srgbClr val="0F3566">
                    <a:alpha val="50000"/>
                  </a:srgbClr>
                </a:gs>
                <a:gs pos="100000">
                  <a:srgbClr val="0F3566">
                    <a:alpha val="50000"/>
                  </a:srgbClr>
                </a:gs>
              </a:gsLst>
              <a:lin ang="0"/>
            </a:gradFill>
          </p:spPr>
        </p:sp>
        <p:sp>
          <p:nvSpPr>
            <p:cNvPr name="TextBox 40" id="40"/>
            <p:cNvSpPr txBox="true"/>
            <p:nvPr/>
          </p:nvSpPr>
          <p:spPr>
            <a:xfrm>
              <a:off x="0" y="0"/>
              <a:ext cx="3603676" cy="520195"/>
            </a:xfrm>
            <a:prstGeom prst="rect">
              <a:avLst/>
            </a:prstGeom>
          </p:spPr>
          <p:txBody>
            <a:bodyPr anchor="ctr" rtlCol="false" tIns="50800" lIns="50800" bIns="50800" rIns="50800"/>
            <a:lstStyle/>
            <a:p>
              <a:pPr algn="ctr">
                <a:lnSpc>
                  <a:spcPts val="2540"/>
                </a:lnSpc>
              </a:pPr>
            </a:p>
          </p:txBody>
        </p:sp>
      </p:grpSp>
      <p:sp>
        <p:nvSpPr>
          <p:cNvPr name="Freeform 41" id="41"/>
          <p:cNvSpPr/>
          <p:nvPr/>
        </p:nvSpPr>
        <p:spPr>
          <a:xfrm flipH="false" flipV="false" rot="0">
            <a:off x="10429281" y="584947"/>
            <a:ext cx="772815" cy="772815"/>
          </a:xfrm>
          <a:custGeom>
            <a:avLst/>
            <a:gdLst/>
            <a:ahLst/>
            <a:cxnLst/>
            <a:rect r="r" b="b" t="t" l="l"/>
            <a:pathLst>
              <a:path h="772815" w="772815">
                <a:moveTo>
                  <a:pt x="0" y="0"/>
                </a:moveTo>
                <a:lnTo>
                  <a:pt x="772815" y="0"/>
                </a:lnTo>
                <a:lnTo>
                  <a:pt x="772815" y="772815"/>
                </a:lnTo>
                <a:lnTo>
                  <a:pt x="0" y="772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2" id="42"/>
          <p:cNvSpPr txBox="true"/>
          <p:nvPr/>
        </p:nvSpPr>
        <p:spPr>
          <a:xfrm rot="0">
            <a:off x="1392621" y="929137"/>
            <a:ext cx="10021284" cy="15716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Inter Bold"/>
              </a:rPr>
              <a:t>Levantamento e Análise de Requisitos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